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ons, Jeri" userId="c9d5f812-d2f9-4aaa-88c8-2000cf1dcbdd" providerId="ADAL" clId="{08C8B346-0DA2-41A9-85F4-78A91806274F}"/>
    <pc:docChg chg="modSld">
      <pc:chgData name="Lyons, Jeri" userId="c9d5f812-d2f9-4aaa-88c8-2000cf1dcbdd" providerId="ADAL" clId="{08C8B346-0DA2-41A9-85F4-78A91806274F}" dt="2025-01-07T22:09:54.582" v="0" actId="20577"/>
      <pc:docMkLst>
        <pc:docMk/>
      </pc:docMkLst>
      <pc:sldChg chg="modSp mod">
        <pc:chgData name="Lyons, Jeri" userId="c9d5f812-d2f9-4aaa-88c8-2000cf1dcbdd" providerId="ADAL" clId="{08C8B346-0DA2-41A9-85F4-78A91806274F}" dt="2025-01-07T22:09:54.582" v="0" actId="20577"/>
        <pc:sldMkLst>
          <pc:docMk/>
          <pc:sldMk cId="2070777403" sldId="256"/>
        </pc:sldMkLst>
        <pc:spChg chg="mod">
          <ac:chgData name="Lyons, Jeri" userId="c9d5f812-d2f9-4aaa-88c8-2000cf1dcbdd" providerId="ADAL" clId="{08C8B346-0DA2-41A9-85F4-78A91806274F}" dt="2025-01-07T22:09:54.582" v="0" actId="20577"/>
          <ac:spMkLst>
            <pc:docMk/>
            <pc:sldMk cId="2070777403" sldId="256"/>
            <ac:spMk id="5" creationId="{F49C549D-41F8-73D4-3BBD-79F9D95D9A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F271A-246A-44DA-A418-7FF7FD42416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5C8F5-2D01-4869-9335-70FCB7B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1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85C8F5-2D01-4869-9335-70FCB7BECC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4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8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3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3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7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3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0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4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2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8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64D659CF-715B-0CC1-295D-DA2CCA8EB888}"/>
              </a:ext>
            </a:extLst>
          </p:cNvPr>
          <p:cNvSpPr/>
          <p:nvPr/>
        </p:nvSpPr>
        <p:spPr>
          <a:xfrm>
            <a:off x="2740025" y="634810"/>
            <a:ext cx="1329619" cy="816985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latin typeface="Arial"/>
                <a:cs typeface="Arial"/>
              </a:rPr>
              <a:t>Invoice Received by Post-Award</a:t>
            </a:r>
          </a:p>
        </p:txBody>
      </p:sp>
      <p:sp>
        <p:nvSpPr>
          <p:cNvPr id="10" name="Flowchart: Terminator 9">
            <a:extLst>
              <a:ext uri="{FF2B5EF4-FFF2-40B4-BE49-F238E27FC236}">
                <a16:creationId xmlns:a16="http://schemas.microsoft.com/office/drawing/2014/main" id="{46B05569-3EB7-9E49-7DC0-C0EFB281E3BA}"/>
              </a:ext>
            </a:extLst>
          </p:cNvPr>
          <p:cNvSpPr/>
          <p:nvPr/>
        </p:nvSpPr>
        <p:spPr>
          <a:xfrm>
            <a:off x="4938897" y="518451"/>
            <a:ext cx="1836055" cy="1101233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  <a:latin typeface="Arial"/>
                <a:cs typeface="Arial"/>
              </a:rPr>
              <a:t>May be received by: Grant Acct/Jeff Martin</a:t>
            </a:r>
          </a:p>
          <a:p>
            <a:pPr algn="ctr"/>
            <a:r>
              <a:rPr lang="en-US" sz="1200" dirty="0">
                <a:solidFill>
                  <a:sysClr val="windowText" lastClr="000000"/>
                </a:solidFill>
                <a:latin typeface="Arial"/>
                <a:cs typeface="Arial"/>
              </a:rPr>
              <a:t>Post-Award Team</a:t>
            </a:r>
          </a:p>
          <a:p>
            <a:pPr algn="ctr"/>
            <a:r>
              <a:rPr lang="en-US" sz="1200" dirty="0">
                <a:solidFill>
                  <a:sysClr val="windowText" lastClr="000000"/>
                </a:solidFill>
                <a:latin typeface="Arial"/>
                <a:cs typeface="Arial"/>
              </a:rPr>
              <a:t>Post-Award e-mail</a:t>
            </a:r>
          </a:p>
          <a:p>
            <a:pPr algn="ctr"/>
            <a:r>
              <a:rPr lang="en-US" sz="1200" dirty="0">
                <a:solidFill>
                  <a:sysClr val="windowText" lastClr="000000"/>
                </a:solidFill>
                <a:latin typeface="Arial"/>
                <a:cs typeface="Arial"/>
              </a:rPr>
              <a:t>PI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59E6948-351B-B635-2CA6-B679FCAB5541}"/>
              </a:ext>
            </a:extLst>
          </p:cNvPr>
          <p:cNvCxnSpPr>
            <a:cxnSpLocks/>
          </p:cNvCxnSpPr>
          <p:nvPr/>
        </p:nvCxnSpPr>
        <p:spPr>
          <a:xfrm flipH="1">
            <a:off x="4128045" y="1069068"/>
            <a:ext cx="7402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21216AF-21D5-5B96-B574-833744BFCC29}"/>
              </a:ext>
            </a:extLst>
          </p:cNvPr>
          <p:cNvCxnSpPr>
            <a:cxnSpLocks/>
          </p:cNvCxnSpPr>
          <p:nvPr/>
        </p:nvCxnSpPr>
        <p:spPr>
          <a:xfrm flipH="1">
            <a:off x="3428765" y="1460955"/>
            <a:ext cx="518" cy="4076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id="{A98618E9-59E4-E2CC-CFA0-CDBA8DF913B3}"/>
              </a:ext>
            </a:extLst>
          </p:cNvPr>
          <p:cNvSpPr/>
          <p:nvPr/>
        </p:nvSpPr>
        <p:spPr>
          <a:xfrm>
            <a:off x="1468434" y="3742862"/>
            <a:ext cx="3967486" cy="621301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/>
                <a:cs typeface="Arial"/>
              </a:rPr>
              <a:t>Save/Forward to Post-Award Invoice folder to the responsible party to upload into </a:t>
            </a:r>
            <a:r>
              <a:rPr lang="en-US" sz="1200" dirty="0" err="1">
                <a:latin typeface="Arial"/>
                <a:cs typeface="Arial"/>
              </a:rPr>
              <a:t>Xtender</a:t>
            </a:r>
            <a:r>
              <a:rPr lang="en-US" sz="1200" dirty="0">
                <a:latin typeface="Arial"/>
                <a:cs typeface="Arial"/>
              </a:rPr>
              <a:t>/</a:t>
            </a:r>
          </a:p>
          <a:p>
            <a:pPr algn="ctr"/>
            <a:r>
              <a:rPr lang="en-US" sz="1200" dirty="0">
                <a:latin typeface="Arial"/>
                <a:cs typeface="Arial"/>
              </a:rPr>
              <a:t>Request for Payment view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B4EA45-F43D-E444-F9B6-07A7371AEBE3}"/>
              </a:ext>
            </a:extLst>
          </p:cNvPr>
          <p:cNvSpPr txBox="1"/>
          <p:nvPr/>
        </p:nvSpPr>
        <p:spPr>
          <a:xfrm>
            <a:off x="3393723" y="1506750"/>
            <a:ext cx="1717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/>
                <a:cs typeface="Arial"/>
              </a:rPr>
              <a:t>w/in 3 business days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8969D7A-0D6B-DF8E-C505-762F3B2E0ABE}"/>
              </a:ext>
            </a:extLst>
          </p:cNvPr>
          <p:cNvCxnSpPr>
            <a:cxnSpLocks/>
          </p:cNvCxnSpPr>
          <p:nvPr/>
        </p:nvCxnSpPr>
        <p:spPr>
          <a:xfrm flipH="1">
            <a:off x="3452823" y="4297052"/>
            <a:ext cx="6045" cy="408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2D09D2EC-9A95-9187-304D-085B0D379B55}"/>
              </a:ext>
            </a:extLst>
          </p:cNvPr>
          <p:cNvSpPr/>
          <p:nvPr/>
        </p:nvSpPr>
        <p:spPr>
          <a:xfrm>
            <a:off x="278867" y="6452344"/>
            <a:ext cx="2310819" cy="9495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ysClr val="windowText" lastClr="000000"/>
                </a:solidFill>
                <a:latin typeface="Arial"/>
                <a:cs typeface="Arial"/>
              </a:rPr>
              <a:t>**All parties responsible for steps in processing should check folders preferably daily, but minimally every 48h</a:t>
            </a:r>
          </a:p>
        </p:txBody>
      </p:sp>
      <p:sp>
        <p:nvSpPr>
          <p:cNvPr id="83" name="Flowchart: Alternate Process 82">
            <a:extLst>
              <a:ext uri="{FF2B5EF4-FFF2-40B4-BE49-F238E27FC236}">
                <a16:creationId xmlns:a16="http://schemas.microsoft.com/office/drawing/2014/main" id="{F9107F80-9FA4-B33A-020A-D769E4F8801E}"/>
              </a:ext>
            </a:extLst>
          </p:cNvPr>
          <p:cNvSpPr/>
          <p:nvPr/>
        </p:nvSpPr>
        <p:spPr>
          <a:xfrm>
            <a:off x="1099934" y="5125000"/>
            <a:ext cx="1335456" cy="74109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/>
                <a:cs typeface="Arial"/>
              </a:rPr>
              <a:t>Invoice from PI in NHS or HSS </a:t>
            </a:r>
            <a:r>
              <a:rPr lang="en-US" sz="1200" b="1" dirty="0">
                <a:solidFill>
                  <a:srgbClr val="000000"/>
                </a:solidFill>
                <a:latin typeface="Arial"/>
                <a:cs typeface="Arial"/>
              </a:rPr>
              <a:t>Meggen Kimball</a:t>
            </a:r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38C6AC-F17E-6AAA-67CF-DCC9213EA7CE}"/>
              </a:ext>
            </a:extLst>
          </p:cNvPr>
          <p:cNvGrpSpPr/>
          <p:nvPr/>
        </p:nvGrpSpPr>
        <p:grpSpPr>
          <a:xfrm>
            <a:off x="1758869" y="4704008"/>
            <a:ext cx="3351991" cy="413169"/>
            <a:chOff x="1749240" y="4101577"/>
            <a:chExt cx="3351991" cy="413169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012673F7-93E2-E8BA-2E94-6595E07D69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49240" y="4101577"/>
              <a:ext cx="9717" cy="41316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BF126D38-27BA-04F4-D149-C239B73550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91514" y="4101577"/>
              <a:ext cx="9717" cy="41316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53DFA3A1-141A-6AD9-F5DB-5CC6F47A9E0D}"/>
                </a:ext>
              </a:extLst>
            </p:cNvPr>
            <p:cNvCxnSpPr>
              <a:cxnSpLocks/>
            </p:cNvCxnSpPr>
            <p:nvPr/>
          </p:nvCxnSpPr>
          <p:spPr>
            <a:xfrm>
              <a:off x="1754099" y="4102691"/>
              <a:ext cx="333741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AEB7751F-0A1D-9F3D-AC9F-4D025023F6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33623" y="4101577"/>
              <a:ext cx="9717" cy="41316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Flowchart: Terminator 96">
            <a:extLst>
              <a:ext uri="{FF2B5EF4-FFF2-40B4-BE49-F238E27FC236}">
                <a16:creationId xmlns:a16="http://schemas.microsoft.com/office/drawing/2014/main" id="{A922AD53-B6F5-7FD9-B101-02383546FD8F}"/>
              </a:ext>
            </a:extLst>
          </p:cNvPr>
          <p:cNvSpPr/>
          <p:nvPr/>
        </p:nvSpPr>
        <p:spPr>
          <a:xfrm>
            <a:off x="1697943" y="3068416"/>
            <a:ext cx="3460417" cy="351382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  <a:cs typeface="Arial"/>
              </a:rPr>
              <a:t>Seek PI Approval if invoice is from Subaward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D0E39CB-B8AC-4944-C813-16D0B0BE6EDD}"/>
              </a:ext>
            </a:extLst>
          </p:cNvPr>
          <p:cNvSpPr txBox="1"/>
          <p:nvPr/>
        </p:nvSpPr>
        <p:spPr>
          <a:xfrm>
            <a:off x="139410" y="417929"/>
            <a:ext cx="2011082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u="sng" dirty="0">
                <a:latin typeface="Arial"/>
                <a:cs typeface="Arial"/>
              </a:rPr>
              <a:t>Key:</a:t>
            </a:r>
            <a:r>
              <a:rPr lang="en-US" sz="1000" dirty="0">
                <a:latin typeface="Arial"/>
                <a:cs typeface="Arial"/>
              </a:rPr>
              <a:t> </a:t>
            </a:r>
          </a:p>
          <a:p>
            <a:r>
              <a:rPr lang="en-US" sz="1000" b="1" dirty="0">
                <a:latin typeface="Arial"/>
                <a:cs typeface="Arial"/>
              </a:rPr>
              <a:t>PI</a:t>
            </a:r>
            <a:r>
              <a:rPr lang="en-US" sz="1000" dirty="0">
                <a:latin typeface="Arial"/>
                <a:cs typeface="Arial"/>
              </a:rPr>
              <a:t>: Principal Investigator: </a:t>
            </a:r>
            <a:r>
              <a:rPr lang="en-US" sz="1000" b="1" dirty="0">
                <a:latin typeface="Arial"/>
                <a:cs typeface="Arial"/>
              </a:rPr>
              <a:t>AS: </a:t>
            </a:r>
            <a:r>
              <a:rPr lang="en-US" sz="1000" dirty="0">
                <a:latin typeface="Arial"/>
                <a:cs typeface="Arial"/>
              </a:rPr>
              <a:t>Accounting Specialist; </a:t>
            </a:r>
            <a:r>
              <a:rPr lang="en-US" sz="1000" b="1" dirty="0">
                <a:latin typeface="Arial"/>
                <a:cs typeface="Arial"/>
              </a:rPr>
              <a:t>RL:</a:t>
            </a:r>
            <a:r>
              <a:rPr lang="en-US" sz="1000" dirty="0">
                <a:latin typeface="Arial"/>
                <a:cs typeface="Arial"/>
              </a:rPr>
              <a:t> Research Liaison; </a:t>
            </a:r>
            <a:r>
              <a:rPr lang="en-US" sz="1000" b="1" dirty="0">
                <a:latin typeface="Arial"/>
                <a:cs typeface="Arial"/>
              </a:rPr>
              <a:t>Grant Acct:</a:t>
            </a:r>
            <a:r>
              <a:rPr lang="en-US" sz="1000" dirty="0">
                <a:latin typeface="Arial"/>
                <a:cs typeface="Arial"/>
              </a:rPr>
              <a:t> Grant Accountant; </a:t>
            </a:r>
            <a:r>
              <a:rPr lang="en-US" sz="1000" b="1" dirty="0">
                <a:latin typeface="Arial"/>
                <a:cs typeface="Arial"/>
              </a:rPr>
              <a:t>NHS: </a:t>
            </a:r>
            <a:r>
              <a:rPr lang="en-US" sz="1000" dirty="0">
                <a:latin typeface="Arial"/>
                <a:cs typeface="Arial"/>
              </a:rPr>
              <a:t>Nat &amp; Health Sci; </a:t>
            </a:r>
            <a:r>
              <a:rPr lang="en-US" sz="1000" b="1" dirty="0">
                <a:latin typeface="Arial"/>
                <a:cs typeface="Arial"/>
              </a:rPr>
              <a:t>HSS</a:t>
            </a:r>
            <a:r>
              <a:rPr lang="en-US" sz="1000" dirty="0">
                <a:latin typeface="Arial"/>
                <a:cs typeface="Arial"/>
              </a:rPr>
              <a:t>: Humanities &amp; Soc Sci; </a:t>
            </a:r>
            <a:r>
              <a:rPr lang="en-US" sz="1000" b="1" dirty="0">
                <a:latin typeface="Arial"/>
                <a:cs typeface="Arial"/>
              </a:rPr>
              <a:t>EBS</a:t>
            </a:r>
            <a:r>
              <a:rPr lang="en-US" sz="1000" dirty="0">
                <a:latin typeface="Arial"/>
                <a:cs typeface="Arial"/>
              </a:rPr>
              <a:t>: Ed &amp; Behavioral Sci; </a:t>
            </a:r>
            <a:r>
              <a:rPr lang="en-US" sz="1000" b="1" dirty="0">
                <a:latin typeface="Arial"/>
                <a:cs typeface="Arial"/>
              </a:rPr>
              <a:t>PVA:</a:t>
            </a:r>
            <a:r>
              <a:rPr lang="en-US" sz="1000" dirty="0">
                <a:latin typeface="Arial"/>
                <a:cs typeface="Arial"/>
              </a:rPr>
              <a:t> Perform &amp; Vis Arts; </a:t>
            </a:r>
            <a:r>
              <a:rPr lang="en-US" sz="1000" b="1" dirty="0">
                <a:latin typeface="Arial"/>
                <a:cs typeface="Arial"/>
              </a:rPr>
              <a:t>MCB: </a:t>
            </a:r>
            <a:r>
              <a:rPr lang="en-US" sz="1000" dirty="0" err="1">
                <a:latin typeface="Arial"/>
                <a:cs typeface="Arial"/>
              </a:rPr>
              <a:t>Monfort</a:t>
            </a:r>
            <a:r>
              <a:rPr lang="en-US" sz="1000" dirty="0">
                <a:latin typeface="Arial"/>
                <a:cs typeface="Arial"/>
              </a:rPr>
              <a:t> Coll of Business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DBFE07E-BBF9-1952-9E4E-CFC2D5500868}"/>
              </a:ext>
            </a:extLst>
          </p:cNvPr>
          <p:cNvSpPr txBox="1"/>
          <p:nvPr/>
        </p:nvSpPr>
        <p:spPr>
          <a:xfrm>
            <a:off x="549619" y="42352"/>
            <a:ext cx="578196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Invoice Processing &amp; Payment Process (30 Sept 2024)</a:t>
            </a:r>
          </a:p>
        </p:txBody>
      </p:sp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6D306DD4-C7C6-9BEB-D96C-26F10B453A69}"/>
              </a:ext>
            </a:extLst>
          </p:cNvPr>
          <p:cNvSpPr/>
          <p:nvPr/>
        </p:nvSpPr>
        <p:spPr>
          <a:xfrm>
            <a:off x="2735538" y="5115895"/>
            <a:ext cx="1335456" cy="1001025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/>
                <a:cs typeface="Arial"/>
              </a:rPr>
              <a:t>Invoice from PI in EBS, PVA, MCB, Libraries </a:t>
            </a:r>
            <a:r>
              <a:rPr lang="en-US" sz="1200" b="1" dirty="0">
                <a:solidFill>
                  <a:srgbClr val="000000"/>
                </a:solidFill>
                <a:latin typeface="Arial"/>
                <a:cs typeface="Arial"/>
              </a:rPr>
              <a:t>Marylu Smith-Dischner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F49C549D-41F8-73D4-3BBD-79F9D95D9A9D}"/>
              </a:ext>
            </a:extLst>
          </p:cNvPr>
          <p:cNvSpPr/>
          <p:nvPr/>
        </p:nvSpPr>
        <p:spPr>
          <a:xfrm>
            <a:off x="4404750" y="5117177"/>
            <a:ext cx="1335456" cy="74109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/>
                <a:cs typeface="Arial"/>
              </a:rPr>
              <a:t>Invoice from PI Non-Academic </a:t>
            </a:r>
            <a:r>
              <a:rPr lang="en-US" sz="1200">
                <a:solidFill>
                  <a:srgbClr val="000000"/>
                </a:solidFill>
                <a:latin typeface="Arial"/>
                <a:cs typeface="Arial"/>
              </a:rPr>
              <a:t>Units </a:t>
            </a:r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236260C-F8AE-4D1C-6F95-821E2BBC0A8C}"/>
              </a:ext>
            </a:extLst>
          </p:cNvPr>
          <p:cNvCxnSpPr>
            <a:cxnSpLocks/>
          </p:cNvCxnSpPr>
          <p:nvPr/>
        </p:nvCxnSpPr>
        <p:spPr>
          <a:xfrm flipH="1">
            <a:off x="1710762" y="5984287"/>
            <a:ext cx="9717" cy="413169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21C2524-77ED-1F26-2E8B-E9AA49F2275F}"/>
              </a:ext>
            </a:extLst>
          </p:cNvPr>
          <p:cNvCxnSpPr>
            <a:cxnSpLocks/>
          </p:cNvCxnSpPr>
          <p:nvPr/>
        </p:nvCxnSpPr>
        <p:spPr>
          <a:xfrm flipH="1">
            <a:off x="5101143" y="5967257"/>
            <a:ext cx="9717" cy="413169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D7333A-7BB8-41BC-90AF-2E0A5E4D5272}"/>
              </a:ext>
            </a:extLst>
          </p:cNvPr>
          <p:cNvCxnSpPr>
            <a:cxnSpLocks/>
          </p:cNvCxnSpPr>
          <p:nvPr/>
        </p:nvCxnSpPr>
        <p:spPr>
          <a:xfrm>
            <a:off x="1710762" y="6387912"/>
            <a:ext cx="33903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905FD6A-04CB-15A2-BB82-4DA00F7794A0}"/>
              </a:ext>
            </a:extLst>
          </p:cNvPr>
          <p:cNvCxnSpPr>
            <a:cxnSpLocks/>
          </p:cNvCxnSpPr>
          <p:nvPr/>
        </p:nvCxnSpPr>
        <p:spPr>
          <a:xfrm flipH="1" flipV="1">
            <a:off x="3403266" y="6116920"/>
            <a:ext cx="24885" cy="2023747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lowchart: Alternate Process 25">
            <a:extLst>
              <a:ext uri="{FF2B5EF4-FFF2-40B4-BE49-F238E27FC236}">
                <a16:creationId xmlns:a16="http://schemas.microsoft.com/office/drawing/2014/main" id="{8F2B8778-A8B4-4226-9F7F-9090CCEF3CC6}"/>
              </a:ext>
            </a:extLst>
          </p:cNvPr>
          <p:cNvSpPr/>
          <p:nvPr/>
        </p:nvSpPr>
        <p:spPr>
          <a:xfrm>
            <a:off x="177497" y="7441733"/>
            <a:ext cx="2644989" cy="698934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ysClr val="windowText" lastClr="000000"/>
                </a:solidFill>
                <a:latin typeface="Arial"/>
                <a:cs typeface="Arial"/>
              </a:rPr>
              <a:t>Communicate with PI and Accounting Specialists to address questions, as necessary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22EAC68-4874-B6D8-E03C-BA46566FC250}"/>
              </a:ext>
            </a:extLst>
          </p:cNvPr>
          <p:cNvSpPr txBox="1"/>
          <p:nvPr/>
        </p:nvSpPr>
        <p:spPr>
          <a:xfrm>
            <a:off x="3455845" y="2532333"/>
            <a:ext cx="2516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latin typeface="Arial"/>
                <a:cs typeface="Arial"/>
              </a:rPr>
              <a:t>w/in 3 business days of review of invoice </a:t>
            </a:r>
          </a:p>
          <a:p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E52A56AC-AE54-44BD-E4CA-1C548DD84BB3}"/>
              </a:ext>
            </a:extLst>
          </p:cNvPr>
          <p:cNvSpPr/>
          <p:nvPr/>
        </p:nvSpPr>
        <p:spPr>
          <a:xfrm>
            <a:off x="1449368" y="8195555"/>
            <a:ext cx="3944338" cy="450550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Once in </a:t>
            </a:r>
            <a:r>
              <a:rPr lang="en-US" sz="1200" b="0" i="0" dirty="0" err="1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Xtender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, invoice moves to Grant Acct/Jeff Martin for Review</a:t>
            </a:r>
            <a:r>
              <a:rPr lang="en-US" sz="1200" dirty="0">
                <a:solidFill>
                  <a:schemeClr val="bg1"/>
                </a:solidFill>
                <a:latin typeface="Aptos" panose="020B0004020202020204" pitchFamily="34" charset="0"/>
              </a:rPr>
              <a:t> and payment by Accounts Payable</a:t>
            </a:r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8636DF60-7462-87CE-F1FE-EF9913418D01}"/>
              </a:ext>
            </a:extLst>
          </p:cNvPr>
          <p:cNvSpPr/>
          <p:nvPr/>
        </p:nvSpPr>
        <p:spPr>
          <a:xfrm>
            <a:off x="1559872" y="1940459"/>
            <a:ext cx="3967486" cy="541591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/>
                <a:cs typeface="Arial"/>
              </a:rPr>
              <a:t>Invoice Reviewed by Director of Sponsored Programs, for appropriateness &amp; availability of funding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49DC1C2-2163-51C8-77E6-20B875284BCB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3428152" y="2522667"/>
            <a:ext cx="0" cy="5457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1D1C211-E835-DC68-A490-2613B111158D}"/>
              </a:ext>
            </a:extLst>
          </p:cNvPr>
          <p:cNvCxnSpPr>
            <a:cxnSpLocks/>
            <a:stCxn id="97" idx="2"/>
            <a:endCxn id="20" idx="0"/>
          </p:cNvCxnSpPr>
          <p:nvPr/>
        </p:nvCxnSpPr>
        <p:spPr>
          <a:xfrm>
            <a:off x="3428152" y="3419798"/>
            <a:ext cx="24025" cy="323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C897DEB-E5A6-76C4-7FA3-0BD003FC6F50}"/>
              </a:ext>
            </a:extLst>
          </p:cNvPr>
          <p:cNvSpPr txBox="1"/>
          <p:nvPr/>
        </p:nvSpPr>
        <p:spPr>
          <a:xfrm>
            <a:off x="3496727" y="4373305"/>
            <a:ext cx="163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w/in 3 business days</a:t>
            </a:r>
          </a:p>
        </p:txBody>
      </p:sp>
    </p:spTree>
    <p:extLst>
      <p:ext uri="{BB962C8B-B14F-4D97-AF65-F5344CB8AC3E}">
        <p14:creationId xmlns:p14="http://schemas.microsoft.com/office/powerpoint/2010/main" val="207077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227</Words>
  <Application>Microsoft Office PowerPoint</Application>
  <PresentationFormat>Letter Paper (8.5x11 in)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Lyons, Jeri</dc:creator>
  <cp:lastModifiedBy>Lyons, Jeri</cp:lastModifiedBy>
  <cp:revision>33</cp:revision>
  <dcterms:created xsi:type="dcterms:W3CDTF">2024-09-07T18:39:49Z</dcterms:created>
  <dcterms:modified xsi:type="dcterms:W3CDTF">2025-01-07T22:09:58Z</dcterms:modified>
</cp:coreProperties>
</file>