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4" r:id="rId6"/>
    <p:sldId id="289" r:id="rId7"/>
    <p:sldId id="290" r:id="rId8"/>
    <p:sldId id="298" r:id="rId9"/>
    <p:sldId id="267" r:id="rId10"/>
    <p:sldId id="300" r:id="rId11"/>
    <p:sldId id="302" r:id="rId12"/>
    <p:sldId id="292" r:id="rId13"/>
    <p:sldId id="269" r:id="rId14"/>
    <p:sldId id="270" r:id="rId15"/>
    <p:sldId id="295" r:id="rId16"/>
    <p:sldId id="271" r:id="rId17"/>
    <p:sldId id="306" r:id="rId18"/>
    <p:sldId id="303" r:id="rId19"/>
    <p:sldId id="294" r:id="rId20"/>
    <p:sldId id="308" r:id="rId21"/>
    <p:sldId id="309" r:id="rId22"/>
    <p:sldId id="274" r:id="rId23"/>
    <p:sldId id="305" r:id="rId24"/>
    <p:sldId id="276" r:id="rId25"/>
    <p:sldId id="277" r:id="rId26"/>
    <p:sldId id="278" r:id="rId27"/>
    <p:sldId id="279" r:id="rId28"/>
    <p:sldId id="288" r:id="rId29"/>
    <p:sldId id="280" r:id="rId30"/>
    <p:sldId id="281" r:id="rId31"/>
    <p:sldId id="282" r:id="rId32"/>
    <p:sldId id="283" r:id="rId33"/>
    <p:sldId id="286" r:id="rId3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DCD6E7-2BA7-44D9-8071-AF396E40928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2326FCD-5464-4DE1-B1B3-805CEFD6D09F}">
      <dgm:prSet/>
      <dgm:spPr/>
      <dgm:t>
        <a:bodyPr/>
        <a:lstStyle/>
        <a:p>
          <a:r>
            <a:rPr lang="en-US"/>
            <a:t>Once you select the Approval Category, a list of active jobs for the student is returned. </a:t>
          </a:r>
        </a:p>
      </dgm:t>
    </dgm:pt>
    <dgm:pt modelId="{1DEEDDAF-756B-4FBF-87EF-7E408411AA48}" type="parTrans" cxnId="{99298A3E-C2C4-4067-B234-9FCFFE62C3FF}">
      <dgm:prSet/>
      <dgm:spPr/>
      <dgm:t>
        <a:bodyPr/>
        <a:lstStyle/>
        <a:p>
          <a:endParaRPr lang="en-US"/>
        </a:p>
      </dgm:t>
    </dgm:pt>
    <dgm:pt modelId="{BDFC060C-E14F-410A-B17B-853EB960A532}" type="sibTrans" cxnId="{99298A3E-C2C4-4067-B234-9FCFFE62C3FF}">
      <dgm:prSet/>
      <dgm:spPr/>
      <dgm:t>
        <a:bodyPr/>
        <a:lstStyle/>
        <a:p>
          <a:endParaRPr lang="en-US"/>
        </a:p>
      </dgm:t>
    </dgm:pt>
    <dgm:pt modelId="{741EC99A-480B-4A71-9766-6DD30583A9EE}">
      <dgm:prSet/>
      <dgm:spPr/>
      <dgm:t>
        <a:bodyPr/>
        <a:lstStyle/>
        <a:p>
          <a:r>
            <a:rPr lang="en-US"/>
            <a:t>For a new hire, there should </a:t>
          </a:r>
          <a:r>
            <a:rPr lang="en-US" u="sng"/>
            <a:t>not</a:t>
          </a:r>
          <a:r>
            <a:rPr lang="en-US"/>
            <a:t> be any jobs listed.</a:t>
          </a:r>
        </a:p>
      </dgm:t>
    </dgm:pt>
    <dgm:pt modelId="{3B645F7E-96BC-4946-BA71-B13B6A64B567}" type="parTrans" cxnId="{2E0651A0-F67E-492C-906A-CEF88DECE316}">
      <dgm:prSet/>
      <dgm:spPr/>
      <dgm:t>
        <a:bodyPr/>
        <a:lstStyle/>
        <a:p>
          <a:endParaRPr lang="en-US"/>
        </a:p>
      </dgm:t>
    </dgm:pt>
    <dgm:pt modelId="{0DA8B5DB-006F-44C0-936B-274BBCAE2223}" type="sibTrans" cxnId="{2E0651A0-F67E-492C-906A-CEF88DECE316}">
      <dgm:prSet/>
      <dgm:spPr/>
      <dgm:t>
        <a:bodyPr/>
        <a:lstStyle/>
        <a:p>
          <a:endParaRPr lang="en-US"/>
        </a:p>
      </dgm:t>
    </dgm:pt>
    <dgm:pt modelId="{3CAE9CCE-DF4B-4D6C-9537-DA52DF7457AF}">
      <dgm:prSet/>
      <dgm:spPr/>
      <dgm:t>
        <a:bodyPr/>
        <a:lstStyle/>
        <a:p>
          <a:r>
            <a:rPr lang="en-US"/>
            <a:t>Click the All Jobs button to see the complete job history for the student, both active and termed jobs.</a:t>
          </a:r>
        </a:p>
      </dgm:t>
    </dgm:pt>
    <dgm:pt modelId="{2B4A2C3B-A25E-47E1-A2E6-DC9A74CD986F}" type="parTrans" cxnId="{36CB5C64-63FE-4084-892A-8628F24D454A}">
      <dgm:prSet/>
      <dgm:spPr/>
      <dgm:t>
        <a:bodyPr/>
        <a:lstStyle/>
        <a:p>
          <a:endParaRPr lang="en-US"/>
        </a:p>
      </dgm:t>
    </dgm:pt>
    <dgm:pt modelId="{32A72BC0-CC82-4558-9C4A-AF11EBCFF1D0}" type="sibTrans" cxnId="{36CB5C64-63FE-4084-892A-8628F24D454A}">
      <dgm:prSet/>
      <dgm:spPr/>
      <dgm:t>
        <a:bodyPr/>
        <a:lstStyle/>
        <a:p>
          <a:endParaRPr lang="en-US"/>
        </a:p>
      </dgm:t>
    </dgm:pt>
    <dgm:pt modelId="{CA87EA3B-23E7-4E2B-BD1B-B1B12729AC17}">
      <dgm:prSet/>
      <dgm:spPr/>
      <dgm:t>
        <a:bodyPr/>
        <a:lstStyle/>
        <a:p>
          <a:r>
            <a:rPr lang="en-US"/>
            <a:t>Review the student’s job history.</a:t>
          </a:r>
        </a:p>
      </dgm:t>
    </dgm:pt>
    <dgm:pt modelId="{66A48F74-129B-45BB-8EDB-9E6063B876CC}" type="parTrans" cxnId="{CA487747-D858-40E6-AA8D-DF51C7464533}">
      <dgm:prSet/>
      <dgm:spPr/>
      <dgm:t>
        <a:bodyPr/>
        <a:lstStyle/>
        <a:p>
          <a:endParaRPr lang="en-US"/>
        </a:p>
      </dgm:t>
    </dgm:pt>
    <dgm:pt modelId="{65BCE54E-FDB2-4053-BE1B-57C8B0ABD408}" type="sibTrans" cxnId="{CA487747-D858-40E6-AA8D-DF51C7464533}">
      <dgm:prSet/>
      <dgm:spPr/>
      <dgm:t>
        <a:bodyPr/>
        <a:lstStyle/>
        <a:p>
          <a:endParaRPr lang="en-US"/>
        </a:p>
      </dgm:t>
    </dgm:pt>
    <dgm:pt modelId="{79FCCB8F-EAC1-4DED-8E50-0386B1A2EAE6}" type="pres">
      <dgm:prSet presAssocID="{78DCD6E7-2BA7-44D9-8071-AF396E40928F}" presName="linear" presStyleCnt="0">
        <dgm:presLayoutVars>
          <dgm:animLvl val="lvl"/>
          <dgm:resizeHandles val="exact"/>
        </dgm:presLayoutVars>
      </dgm:prSet>
      <dgm:spPr/>
    </dgm:pt>
    <dgm:pt modelId="{6894D195-867F-4195-994E-ADE01EAE6628}" type="pres">
      <dgm:prSet presAssocID="{72326FCD-5464-4DE1-B1B3-805CEFD6D09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30E1CB3-E139-4680-A209-FB764F5C34A3}" type="pres">
      <dgm:prSet presAssocID="{BDFC060C-E14F-410A-B17B-853EB960A532}" presName="spacer" presStyleCnt="0"/>
      <dgm:spPr/>
    </dgm:pt>
    <dgm:pt modelId="{D168F6E7-75D2-456F-B28D-4C9CD245A450}" type="pres">
      <dgm:prSet presAssocID="{741EC99A-480B-4A71-9766-6DD30583A9E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6B6E681-7A82-4F94-996E-76CD228D538C}" type="pres">
      <dgm:prSet presAssocID="{0DA8B5DB-006F-44C0-936B-274BBCAE2223}" presName="spacer" presStyleCnt="0"/>
      <dgm:spPr/>
    </dgm:pt>
    <dgm:pt modelId="{7B7DBDFC-BD80-44B3-83C0-5FB2EF520799}" type="pres">
      <dgm:prSet presAssocID="{3CAE9CCE-DF4B-4D6C-9537-DA52DF7457A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4C8E207-6687-476B-89C1-4FAB4905FC9A}" type="pres">
      <dgm:prSet presAssocID="{32A72BC0-CC82-4558-9C4A-AF11EBCFF1D0}" presName="spacer" presStyleCnt="0"/>
      <dgm:spPr/>
    </dgm:pt>
    <dgm:pt modelId="{2BAEF55B-075A-452B-BE6F-CC5A0E089FF3}" type="pres">
      <dgm:prSet presAssocID="{CA87EA3B-23E7-4E2B-BD1B-B1B12729AC1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763F4B34-180E-41F2-A32E-88605C1F2196}" type="presOf" srcId="{78DCD6E7-2BA7-44D9-8071-AF396E40928F}" destId="{79FCCB8F-EAC1-4DED-8E50-0386B1A2EAE6}" srcOrd="0" destOrd="0" presId="urn:microsoft.com/office/officeart/2005/8/layout/vList2"/>
    <dgm:cxn modelId="{99298A3E-C2C4-4067-B234-9FCFFE62C3FF}" srcId="{78DCD6E7-2BA7-44D9-8071-AF396E40928F}" destId="{72326FCD-5464-4DE1-B1B3-805CEFD6D09F}" srcOrd="0" destOrd="0" parTransId="{1DEEDDAF-756B-4FBF-87EF-7E408411AA48}" sibTransId="{BDFC060C-E14F-410A-B17B-853EB960A532}"/>
    <dgm:cxn modelId="{36CB5C64-63FE-4084-892A-8628F24D454A}" srcId="{78DCD6E7-2BA7-44D9-8071-AF396E40928F}" destId="{3CAE9CCE-DF4B-4D6C-9537-DA52DF7457AF}" srcOrd="2" destOrd="0" parTransId="{2B4A2C3B-A25E-47E1-A2E6-DC9A74CD986F}" sibTransId="{32A72BC0-CC82-4558-9C4A-AF11EBCFF1D0}"/>
    <dgm:cxn modelId="{CA487747-D858-40E6-AA8D-DF51C7464533}" srcId="{78DCD6E7-2BA7-44D9-8071-AF396E40928F}" destId="{CA87EA3B-23E7-4E2B-BD1B-B1B12729AC17}" srcOrd="3" destOrd="0" parTransId="{66A48F74-129B-45BB-8EDB-9E6063B876CC}" sibTransId="{65BCE54E-FDB2-4053-BE1B-57C8B0ABD408}"/>
    <dgm:cxn modelId="{53FB024D-04BE-4D92-B669-9E8DAB9648BB}" type="presOf" srcId="{72326FCD-5464-4DE1-B1B3-805CEFD6D09F}" destId="{6894D195-867F-4195-994E-ADE01EAE6628}" srcOrd="0" destOrd="0" presId="urn:microsoft.com/office/officeart/2005/8/layout/vList2"/>
    <dgm:cxn modelId="{2E0651A0-F67E-492C-906A-CEF88DECE316}" srcId="{78DCD6E7-2BA7-44D9-8071-AF396E40928F}" destId="{741EC99A-480B-4A71-9766-6DD30583A9EE}" srcOrd="1" destOrd="0" parTransId="{3B645F7E-96BC-4946-BA71-B13B6A64B567}" sibTransId="{0DA8B5DB-006F-44C0-936B-274BBCAE2223}"/>
    <dgm:cxn modelId="{307FD2B6-E1FE-41AE-9A42-EB176CE06929}" type="presOf" srcId="{CA87EA3B-23E7-4E2B-BD1B-B1B12729AC17}" destId="{2BAEF55B-075A-452B-BE6F-CC5A0E089FF3}" srcOrd="0" destOrd="0" presId="urn:microsoft.com/office/officeart/2005/8/layout/vList2"/>
    <dgm:cxn modelId="{BDC37ED2-ECBF-4338-9C7F-E933E4ADFB73}" type="presOf" srcId="{3CAE9CCE-DF4B-4D6C-9537-DA52DF7457AF}" destId="{7B7DBDFC-BD80-44B3-83C0-5FB2EF520799}" srcOrd="0" destOrd="0" presId="urn:microsoft.com/office/officeart/2005/8/layout/vList2"/>
    <dgm:cxn modelId="{A7E1EAE9-C833-474D-A4BD-056D3F12D72D}" type="presOf" srcId="{741EC99A-480B-4A71-9766-6DD30583A9EE}" destId="{D168F6E7-75D2-456F-B28D-4C9CD245A450}" srcOrd="0" destOrd="0" presId="urn:microsoft.com/office/officeart/2005/8/layout/vList2"/>
    <dgm:cxn modelId="{34256866-7514-4C4A-AA34-B4DA6A95255B}" type="presParOf" srcId="{79FCCB8F-EAC1-4DED-8E50-0386B1A2EAE6}" destId="{6894D195-867F-4195-994E-ADE01EAE6628}" srcOrd="0" destOrd="0" presId="urn:microsoft.com/office/officeart/2005/8/layout/vList2"/>
    <dgm:cxn modelId="{AA5B6339-7388-429F-84F2-3F07C8FEC8CE}" type="presParOf" srcId="{79FCCB8F-EAC1-4DED-8E50-0386B1A2EAE6}" destId="{330E1CB3-E139-4680-A209-FB764F5C34A3}" srcOrd="1" destOrd="0" presId="urn:microsoft.com/office/officeart/2005/8/layout/vList2"/>
    <dgm:cxn modelId="{B3CBAC10-51A0-4DA0-B240-284FB52B5DE4}" type="presParOf" srcId="{79FCCB8F-EAC1-4DED-8E50-0386B1A2EAE6}" destId="{D168F6E7-75D2-456F-B28D-4C9CD245A450}" srcOrd="2" destOrd="0" presId="urn:microsoft.com/office/officeart/2005/8/layout/vList2"/>
    <dgm:cxn modelId="{84B17AFE-C6DE-4C76-9D7E-60DED8DDDA9F}" type="presParOf" srcId="{79FCCB8F-EAC1-4DED-8E50-0386B1A2EAE6}" destId="{F6B6E681-7A82-4F94-996E-76CD228D538C}" srcOrd="3" destOrd="0" presId="urn:microsoft.com/office/officeart/2005/8/layout/vList2"/>
    <dgm:cxn modelId="{4E7C06C6-F1BB-42C4-B271-36C75FDA3914}" type="presParOf" srcId="{79FCCB8F-EAC1-4DED-8E50-0386B1A2EAE6}" destId="{7B7DBDFC-BD80-44B3-83C0-5FB2EF520799}" srcOrd="4" destOrd="0" presId="urn:microsoft.com/office/officeart/2005/8/layout/vList2"/>
    <dgm:cxn modelId="{4D396B1D-2E12-465E-A9A8-099735B2715D}" type="presParOf" srcId="{79FCCB8F-EAC1-4DED-8E50-0386B1A2EAE6}" destId="{14C8E207-6687-476B-89C1-4FAB4905FC9A}" srcOrd="5" destOrd="0" presId="urn:microsoft.com/office/officeart/2005/8/layout/vList2"/>
    <dgm:cxn modelId="{592DC29F-22B4-418E-A3F2-B7BA22E4677D}" type="presParOf" srcId="{79FCCB8F-EAC1-4DED-8E50-0386B1A2EAE6}" destId="{2BAEF55B-075A-452B-BE6F-CC5A0E089FF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43C05A-01B3-4B87-90C1-F4930C64B97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594561D-C910-4ABF-9BC4-B9C757FE5939}">
      <dgm:prSet/>
      <dgm:spPr/>
      <dgm:t>
        <a:bodyPr/>
        <a:lstStyle/>
        <a:p>
          <a:r>
            <a:rPr lang="en-US"/>
            <a:t>Reactivating a job is “re-using” a job by adding new dates and job details to a previously termed job.</a:t>
          </a:r>
        </a:p>
      </dgm:t>
    </dgm:pt>
    <dgm:pt modelId="{F85774EA-BDFA-4A5D-B5A2-78A02D363B36}" type="parTrans" cxnId="{FA686C7C-C386-47F5-86E1-67FF99C4C98E}">
      <dgm:prSet/>
      <dgm:spPr/>
      <dgm:t>
        <a:bodyPr/>
        <a:lstStyle/>
        <a:p>
          <a:endParaRPr lang="en-US"/>
        </a:p>
      </dgm:t>
    </dgm:pt>
    <dgm:pt modelId="{06CF9FC8-6C56-4081-8A89-729F8C34BC82}" type="sibTrans" cxnId="{FA686C7C-C386-47F5-86E1-67FF99C4C98E}">
      <dgm:prSet/>
      <dgm:spPr/>
      <dgm:t>
        <a:bodyPr/>
        <a:lstStyle/>
        <a:p>
          <a:endParaRPr lang="en-US"/>
        </a:p>
      </dgm:t>
    </dgm:pt>
    <dgm:pt modelId="{4ABDD784-8C92-4BCF-BC7A-D903453AEEBF}">
      <dgm:prSet/>
      <dgm:spPr/>
      <dgm:t>
        <a:bodyPr/>
        <a:lstStyle/>
        <a:p>
          <a:r>
            <a:rPr lang="en-US"/>
            <a:t>Why choose this option? </a:t>
          </a:r>
        </a:p>
      </dgm:t>
    </dgm:pt>
    <dgm:pt modelId="{C4A41D83-4619-44FA-9B39-AF478B204F22}" type="parTrans" cxnId="{DFB81EC8-B61E-4068-86BA-D50745BDCD83}">
      <dgm:prSet/>
      <dgm:spPr/>
      <dgm:t>
        <a:bodyPr/>
        <a:lstStyle/>
        <a:p>
          <a:endParaRPr lang="en-US"/>
        </a:p>
      </dgm:t>
    </dgm:pt>
    <dgm:pt modelId="{69E4874F-2520-4048-B204-7655F7C4A0D8}" type="sibTrans" cxnId="{DFB81EC8-B61E-4068-86BA-D50745BDCD83}">
      <dgm:prSet/>
      <dgm:spPr/>
      <dgm:t>
        <a:bodyPr/>
        <a:lstStyle/>
        <a:p>
          <a:endParaRPr lang="en-US"/>
        </a:p>
      </dgm:t>
    </dgm:pt>
    <dgm:pt modelId="{72033241-936C-42FC-AB4E-42BD7675BC51}">
      <dgm:prSet/>
      <dgm:spPr/>
      <dgm:t>
        <a:bodyPr/>
        <a:lstStyle/>
        <a:p>
          <a:r>
            <a:rPr lang="en-US"/>
            <a:t>Keeps student job history to a minimum.</a:t>
          </a:r>
        </a:p>
      </dgm:t>
    </dgm:pt>
    <dgm:pt modelId="{0740EEC1-72C4-4583-B618-4D5ADB803E8F}" type="parTrans" cxnId="{43947142-D1EA-4CCB-8C6A-D62285AA402F}">
      <dgm:prSet/>
      <dgm:spPr/>
      <dgm:t>
        <a:bodyPr/>
        <a:lstStyle/>
        <a:p>
          <a:endParaRPr lang="en-US"/>
        </a:p>
      </dgm:t>
    </dgm:pt>
    <dgm:pt modelId="{A0A93D74-A98D-469C-A951-E2CADDF3D767}" type="sibTrans" cxnId="{43947142-D1EA-4CCB-8C6A-D62285AA402F}">
      <dgm:prSet/>
      <dgm:spPr/>
      <dgm:t>
        <a:bodyPr/>
        <a:lstStyle/>
        <a:p>
          <a:endParaRPr lang="en-US"/>
        </a:p>
      </dgm:t>
    </dgm:pt>
    <dgm:pt modelId="{B0CC43A1-76F8-4484-AF91-C71197BB314D}">
      <dgm:prSet/>
      <dgm:spPr/>
      <dgm:t>
        <a:bodyPr/>
        <a:lstStyle/>
        <a:p>
          <a:r>
            <a:rPr lang="en-US"/>
            <a:t>When reactivating, look at job number and suffix.</a:t>
          </a:r>
        </a:p>
      </dgm:t>
    </dgm:pt>
    <dgm:pt modelId="{9D6988D8-EC9D-4E2B-9751-98170141F4CE}" type="parTrans" cxnId="{CD080E3F-64A8-42B9-9970-F18904105D70}">
      <dgm:prSet/>
      <dgm:spPr/>
      <dgm:t>
        <a:bodyPr/>
        <a:lstStyle/>
        <a:p>
          <a:endParaRPr lang="en-US"/>
        </a:p>
      </dgm:t>
    </dgm:pt>
    <dgm:pt modelId="{EB9D780A-7C45-4999-B68D-F92FEE385B06}" type="sibTrans" cxnId="{CD080E3F-64A8-42B9-9970-F18904105D70}">
      <dgm:prSet/>
      <dgm:spPr/>
      <dgm:t>
        <a:bodyPr/>
        <a:lstStyle/>
        <a:p>
          <a:endParaRPr lang="en-US"/>
        </a:p>
      </dgm:t>
    </dgm:pt>
    <dgm:pt modelId="{B5DDD792-B3F1-4716-B9A2-1B7A76ED9EE3}">
      <dgm:prSet/>
      <dgm:spPr/>
      <dgm:t>
        <a:bodyPr/>
        <a:lstStyle/>
        <a:p>
          <a:r>
            <a:rPr lang="en-US"/>
            <a:t>Make sure the job you select to reactivate is the job number and suffix type (academic year or summer) as the job you will set up.</a:t>
          </a:r>
        </a:p>
      </dgm:t>
    </dgm:pt>
    <dgm:pt modelId="{7E2697D1-1888-42A7-9ACE-AB01B711D10E}" type="parTrans" cxnId="{8C9B46C5-7160-4DE4-AD0A-AB88D8B30295}">
      <dgm:prSet/>
      <dgm:spPr/>
      <dgm:t>
        <a:bodyPr/>
        <a:lstStyle/>
        <a:p>
          <a:endParaRPr lang="en-US"/>
        </a:p>
      </dgm:t>
    </dgm:pt>
    <dgm:pt modelId="{C010CE59-2BD8-456B-A06E-97A5343983C4}" type="sibTrans" cxnId="{8C9B46C5-7160-4DE4-AD0A-AB88D8B30295}">
      <dgm:prSet/>
      <dgm:spPr/>
      <dgm:t>
        <a:bodyPr/>
        <a:lstStyle/>
        <a:p>
          <a:endParaRPr lang="en-US"/>
        </a:p>
      </dgm:t>
    </dgm:pt>
    <dgm:pt modelId="{F2CF48F0-3ED0-4E58-B613-0370D1E9FBEE}" type="pres">
      <dgm:prSet presAssocID="{FD43C05A-01B3-4B87-90C1-F4930C64B97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57C0CD5-E3F2-4B40-86A0-F7EC4F3DD86E}" type="pres">
      <dgm:prSet presAssocID="{7594561D-C910-4ABF-9BC4-B9C757FE5939}" presName="root" presStyleCnt="0"/>
      <dgm:spPr/>
    </dgm:pt>
    <dgm:pt modelId="{37A5C099-837B-4D33-B7C8-58618A67667D}" type="pres">
      <dgm:prSet presAssocID="{7594561D-C910-4ABF-9BC4-B9C757FE5939}" presName="rootComposite" presStyleCnt="0"/>
      <dgm:spPr/>
    </dgm:pt>
    <dgm:pt modelId="{064B771A-2606-4B0E-AF96-1593833282C1}" type="pres">
      <dgm:prSet presAssocID="{7594561D-C910-4ABF-9BC4-B9C757FE5939}" presName="rootText" presStyleLbl="node1" presStyleIdx="0" presStyleCnt="3"/>
      <dgm:spPr/>
    </dgm:pt>
    <dgm:pt modelId="{F52098D9-61E4-412E-BC5B-67D63CFEDEC3}" type="pres">
      <dgm:prSet presAssocID="{7594561D-C910-4ABF-9BC4-B9C757FE5939}" presName="rootConnector" presStyleLbl="node1" presStyleIdx="0" presStyleCnt="3"/>
      <dgm:spPr/>
    </dgm:pt>
    <dgm:pt modelId="{773D6C3E-F0FC-43DD-8C66-28A09EBD7ED4}" type="pres">
      <dgm:prSet presAssocID="{7594561D-C910-4ABF-9BC4-B9C757FE5939}" presName="childShape" presStyleCnt="0"/>
      <dgm:spPr/>
    </dgm:pt>
    <dgm:pt modelId="{2B2909BD-91F9-472C-BA61-295ECFDAD931}" type="pres">
      <dgm:prSet presAssocID="{4ABDD784-8C92-4BCF-BC7A-D903453AEEBF}" presName="root" presStyleCnt="0"/>
      <dgm:spPr/>
    </dgm:pt>
    <dgm:pt modelId="{1D8BAC04-BB9A-4D72-A055-6E3414B56947}" type="pres">
      <dgm:prSet presAssocID="{4ABDD784-8C92-4BCF-BC7A-D903453AEEBF}" presName="rootComposite" presStyleCnt="0"/>
      <dgm:spPr/>
    </dgm:pt>
    <dgm:pt modelId="{79482080-9DDF-4B4F-BC46-4385C101E6A6}" type="pres">
      <dgm:prSet presAssocID="{4ABDD784-8C92-4BCF-BC7A-D903453AEEBF}" presName="rootText" presStyleLbl="node1" presStyleIdx="1" presStyleCnt="3"/>
      <dgm:spPr/>
    </dgm:pt>
    <dgm:pt modelId="{9EA9A24D-17A4-4841-9BB8-7FE77DCAB8A5}" type="pres">
      <dgm:prSet presAssocID="{4ABDD784-8C92-4BCF-BC7A-D903453AEEBF}" presName="rootConnector" presStyleLbl="node1" presStyleIdx="1" presStyleCnt="3"/>
      <dgm:spPr/>
    </dgm:pt>
    <dgm:pt modelId="{F2DD18BF-8DB3-48A3-A667-2B399ED06E23}" type="pres">
      <dgm:prSet presAssocID="{4ABDD784-8C92-4BCF-BC7A-D903453AEEBF}" presName="childShape" presStyleCnt="0"/>
      <dgm:spPr/>
    </dgm:pt>
    <dgm:pt modelId="{AEAF9077-8B5F-4C7F-8349-4A6EA860CA8C}" type="pres">
      <dgm:prSet presAssocID="{0740EEC1-72C4-4583-B618-4D5ADB803E8F}" presName="Name13" presStyleLbl="parChTrans1D2" presStyleIdx="0" presStyleCnt="2"/>
      <dgm:spPr/>
    </dgm:pt>
    <dgm:pt modelId="{A021B068-726B-4214-B234-DE13858E17A4}" type="pres">
      <dgm:prSet presAssocID="{72033241-936C-42FC-AB4E-42BD7675BC51}" presName="childText" presStyleLbl="bgAcc1" presStyleIdx="0" presStyleCnt="2">
        <dgm:presLayoutVars>
          <dgm:bulletEnabled val="1"/>
        </dgm:presLayoutVars>
      </dgm:prSet>
      <dgm:spPr/>
    </dgm:pt>
    <dgm:pt modelId="{FAC4679A-29E5-4EF5-B012-1DEF9ACA96FE}" type="pres">
      <dgm:prSet presAssocID="{B0CC43A1-76F8-4484-AF91-C71197BB314D}" presName="root" presStyleCnt="0"/>
      <dgm:spPr/>
    </dgm:pt>
    <dgm:pt modelId="{ED65DE81-F336-4B54-B450-B2A8EDBAB6D0}" type="pres">
      <dgm:prSet presAssocID="{B0CC43A1-76F8-4484-AF91-C71197BB314D}" presName="rootComposite" presStyleCnt="0"/>
      <dgm:spPr/>
    </dgm:pt>
    <dgm:pt modelId="{08E4569B-BC18-4705-B8D0-30911A1CA47C}" type="pres">
      <dgm:prSet presAssocID="{B0CC43A1-76F8-4484-AF91-C71197BB314D}" presName="rootText" presStyleLbl="node1" presStyleIdx="2" presStyleCnt="3"/>
      <dgm:spPr/>
    </dgm:pt>
    <dgm:pt modelId="{B9E72618-D63D-4E3C-B380-C77DCD261E31}" type="pres">
      <dgm:prSet presAssocID="{B0CC43A1-76F8-4484-AF91-C71197BB314D}" presName="rootConnector" presStyleLbl="node1" presStyleIdx="2" presStyleCnt="3"/>
      <dgm:spPr/>
    </dgm:pt>
    <dgm:pt modelId="{D124AE86-461C-4DCF-B3D9-99F872362FA2}" type="pres">
      <dgm:prSet presAssocID="{B0CC43A1-76F8-4484-AF91-C71197BB314D}" presName="childShape" presStyleCnt="0"/>
      <dgm:spPr/>
    </dgm:pt>
    <dgm:pt modelId="{DC51DEFA-80D7-4E45-9C6F-12C447F73A5A}" type="pres">
      <dgm:prSet presAssocID="{7E2697D1-1888-42A7-9ACE-AB01B711D10E}" presName="Name13" presStyleLbl="parChTrans1D2" presStyleIdx="1" presStyleCnt="2"/>
      <dgm:spPr/>
    </dgm:pt>
    <dgm:pt modelId="{3386DE31-FAAB-4681-AD03-019B80AF2019}" type="pres">
      <dgm:prSet presAssocID="{B5DDD792-B3F1-4716-B9A2-1B7A76ED9EE3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2460DD01-204C-4F3E-961A-E99D69C3EE45}" type="presOf" srcId="{4ABDD784-8C92-4BCF-BC7A-D903453AEEBF}" destId="{79482080-9DDF-4B4F-BC46-4385C101E6A6}" srcOrd="0" destOrd="0" presId="urn:microsoft.com/office/officeart/2005/8/layout/hierarchy3"/>
    <dgm:cxn modelId="{766F1D0B-6103-4E26-BAEC-4E49353A55D4}" type="presOf" srcId="{4ABDD784-8C92-4BCF-BC7A-D903453AEEBF}" destId="{9EA9A24D-17A4-4841-9BB8-7FE77DCAB8A5}" srcOrd="1" destOrd="0" presId="urn:microsoft.com/office/officeart/2005/8/layout/hierarchy3"/>
    <dgm:cxn modelId="{D4C05725-219B-4DFF-B187-14D2CAD18188}" type="presOf" srcId="{FD43C05A-01B3-4B87-90C1-F4930C64B971}" destId="{F2CF48F0-3ED0-4E58-B613-0370D1E9FBEE}" srcOrd="0" destOrd="0" presId="urn:microsoft.com/office/officeart/2005/8/layout/hierarchy3"/>
    <dgm:cxn modelId="{11795E2C-B8D1-400C-BB3A-D4EB3275DF2D}" type="presOf" srcId="{7E2697D1-1888-42A7-9ACE-AB01B711D10E}" destId="{DC51DEFA-80D7-4E45-9C6F-12C447F73A5A}" srcOrd="0" destOrd="0" presId="urn:microsoft.com/office/officeart/2005/8/layout/hierarchy3"/>
    <dgm:cxn modelId="{CD080E3F-64A8-42B9-9970-F18904105D70}" srcId="{FD43C05A-01B3-4B87-90C1-F4930C64B971}" destId="{B0CC43A1-76F8-4484-AF91-C71197BB314D}" srcOrd="2" destOrd="0" parTransId="{9D6988D8-EC9D-4E2B-9751-98170141F4CE}" sibTransId="{EB9D780A-7C45-4999-B68D-F92FEE385B06}"/>
    <dgm:cxn modelId="{14ADCF3F-94BC-4859-852D-E43BEFD75F61}" type="presOf" srcId="{B0CC43A1-76F8-4484-AF91-C71197BB314D}" destId="{08E4569B-BC18-4705-B8D0-30911A1CA47C}" srcOrd="0" destOrd="0" presId="urn:microsoft.com/office/officeart/2005/8/layout/hierarchy3"/>
    <dgm:cxn modelId="{43947142-D1EA-4CCB-8C6A-D62285AA402F}" srcId="{4ABDD784-8C92-4BCF-BC7A-D903453AEEBF}" destId="{72033241-936C-42FC-AB4E-42BD7675BC51}" srcOrd="0" destOrd="0" parTransId="{0740EEC1-72C4-4583-B618-4D5ADB803E8F}" sibTransId="{A0A93D74-A98D-469C-A951-E2CADDF3D767}"/>
    <dgm:cxn modelId="{A0A78E63-584D-41EF-A836-634E93E11EFC}" type="presOf" srcId="{B5DDD792-B3F1-4716-B9A2-1B7A76ED9EE3}" destId="{3386DE31-FAAB-4681-AD03-019B80AF2019}" srcOrd="0" destOrd="0" presId="urn:microsoft.com/office/officeart/2005/8/layout/hierarchy3"/>
    <dgm:cxn modelId="{C494B751-A2EA-4ECC-9032-3E26FF3BA9EC}" type="presOf" srcId="{7594561D-C910-4ABF-9BC4-B9C757FE5939}" destId="{F52098D9-61E4-412E-BC5B-67D63CFEDEC3}" srcOrd="1" destOrd="0" presId="urn:microsoft.com/office/officeart/2005/8/layout/hierarchy3"/>
    <dgm:cxn modelId="{89BD8D54-47A9-4C7C-BEE8-893FE21497D1}" type="presOf" srcId="{7594561D-C910-4ABF-9BC4-B9C757FE5939}" destId="{064B771A-2606-4B0E-AF96-1593833282C1}" srcOrd="0" destOrd="0" presId="urn:microsoft.com/office/officeart/2005/8/layout/hierarchy3"/>
    <dgm:cxn modelId="{D2D2EA76-3455-4A63-8A4C-539FB7B5870C}" type="presOf" srcId="{72033241-936C-42FC-AB4E-42BD7675BC51}" destId="{A021B068-726B-4214-B234-DE13858E17A4}" srcOrd="0" destOrd="0" presId="urn:microsoft.com/office/officeart/2005/8/layout/hierarchy3"/>
    <dgm:cxn modelId="{FA686C7C-C386-47F5-86E1-67FF99C4C98E}" srcId="{FD43C05A-01B3-4B87-90C1-F4930C64B971}" destId="{7594561D-C910-4ABF-9BC4-B9C757FE5939}" srcOrd="0" destOrd="0" parTransId="{F85774EA-BDFA-4A5D-B5A2-78A02D363B36}" sibTransId="{06CF9FC8-6C56-4081-8A89-729F8C34BC82}"/>
    <dgm:cxn modelId="{41C802AD-BBE7-4874-9F15-5F0F71EAD371}" type="presOf" srcId="{B0CC43A1-76F8-4484-AF91-C71197BB314D}" destId="{B9E72618-D63D-4E3C-B380-C77DCD261E31}" srcOrd="1" destOrd="0" presId="urn:microsoft.com/office/officeart/2005/8/layout/hierarchy3"/>
    <dgm:cxn modelId="{8C9B46C5-7160-4DE4-AD0A-AB88D8B30295}" srcId="{B0CC43A1-76F8-4484-AF91-C71197BB314D}" destId="{B5DDD792-B3F1-4716-B9A2-1B7A76ED9EE3}" srcOrd="0" destOrd="0" parTransId="{7E2697D1-1888-42A7-9ACE-AB01B711D10E}" sibTransId="{C010CE59-2BD8-456B-A06E-97A5343983C4}"/>
    <dgm:cxn modelId="{DFB81EC8-B61E-4068-86BA-D50745BDCD83}" srcId="{FD43C05A-01B3-4B87-90C1-F4930C64B971}" destId="{4ABDD784-8C92-4BCF-BC7A-D903453AEEBF}" srcOrd="1" destOrd="0" parTransId="{C4A41D83-4619-44FA-9B39-AF478B204F22}" sibTransId="{69E4874F-2520-4048-B204-7655F7C4A0D8}"/>
    <dgm:cxn modelId="{6B3EF9CF-D166-4355-8206-39E15CC3BCB9}" type="presOf" srcId="{0740EEC1-72C4-4583-B618-4D5ADB803E8F}" destId="{AEAF9077-8B5F-4C7F-8349-4A6EA860CA8C}" srcOrd="0" destOrd="0" presId="urn:microsoft.com/office/officeart/2005/8/layout/hierarchy3"/>
    <dgm:cxn modelId="{6A08253D-9606-418C-99CC-86824F1D2ACD}" type="presParOf" srcId="{F2CF48F0-3ED0-4E58-B613-0370D1E9FBEE}" destId="{257C0CD5-E3F2-4B40-86A0-F7EC4F3DD86E}" srcOrd="0" destOrd="0" presId="urn:microsoft.com/office/officeart/2005/8/layout/hierarchy3"/>
    <dgm:cxn modelId="{AD2880C7-59D1-4CE1-94FE-82739A5CE0AE}" type="presParOf" srcId="{257C0CD5-E3F2-4B40-86A0-F7EC4F3DD86E}" destId="{37A5C099-837B-4D33-B7C8-58618A67667D}" srcOrd="0" destOrd="0" presId="urn:microsoft.com/office/officeart/2005/8/layout/hierarchy3"/>
    <dgm:cxn modelId="{A691257B-612F-49F2-9C4A-34863101F593}" type="presParOf" srcId="{37A5C099-837B-4D33-B7C8-58618A67667D}" destId="{064B771A-2606-4B0E-AF96-1593833282C1}" srcOrd="0" destOrd="0" presId="urn:microsoft.com/office/officeart/2005/8/layout/hierarchy3"/>
    <dgm:cxn modelId="{A721F934-169F-4AEF-BB77-C0CD44D9A8CE}" type="presParOf" srcId="{37A5C099-837B-4D33-B7C8-58618A67667D}" destId="{F52098D9-61E4-412E-BC5B-67D63CFEDEC3}" srcOrd="1" destOrd="0" presId="urn:microsoft.com/office/officeart/2005/8/layout/hierarchy3"/>
    <dgm:cxn modelId="{BCF00C6F-7ED0-4BF7-B761-35957F15B85B}" type="presParOf" srcId="{257C0CD5-E3F2-4B40-86A0-F7EC4F3DD86E}" destId="{773D6C3E-F0FC-43DD-8C66-28A09EBD7ED4}" srcOrd="1" destOrd="0" presId="urn:microsoft.com/office/officeart/2005/8/layout/hierarchy3"/>
    <dgm:cxn modelId="{8DE8DCF8-C67F-44D6-ACE9-CD9E909D9A86}" type="presParOf" srcId="{F2CF48F0-3ED0-4E58-B613-0370D1E9FBEE}" destId="{2B2909BD-91F9-472C-BA61-295ECFDAD931}" srcOrd="1" destOrd="0" presId="urn:microsoft.com/office/officeart/2005/8/layout/hierarchy3"/>
    <dgm:cxn modelId="{5F8ED6DC-2221-4023-8CBB-862B736D43CB}" type="presParOf" srcId="{2B2909BD-91F9-472C-BA61-295ECFDAD931}" destId="{1D8BAC04-BB9A-4D72-A055-6E3414B56947}" srcOrd="0" destOrd="0" presId="urn:microsoft.com/office/officeart/2005/8/layout/hierarchy3"/>
    <dgm:cxn modelId="{8A544D21-5DB6-4265-A93C-6B25B6E10B39}" type="presParOf" srcId="{1D8BAC04-BB9A-4D72-A055-6E3414B56947}" destId="{79482080-9DDF-4B4F-BC46-4385C101E6A6}" srcOrd="0" destOrd="0" presId="urn:microsoft.com/office/officeart/2005/8/layout/hierarchy3"/>
    <dgm:cxn modelId="{EB22AFF9-173E-42F8-B2DD-EC7EF15D2A11}" type="presParOf" srcId="{1D8BAC04-BB9A-4D72-A055-6E3414B56947}" destId="{9EA9A24D-17A4-4841-9BB8-7FE77DCAB8A5}" srcOrd="1" destOrd="0" presId="urn:microsoft.com/office/officeart/2005/8/layout/hierarchy3"/>
    <dgm:cxn modelId="{35146EAE-02AC-43EA-AB8F-BCEFB7752284}" type="presParOf" srcId="{2B2909BD-91F9-472C-BA61-295ECFDAD931}" destId="{F2DD18BF-8DB3-48A3-A667-2B399ED06E23}" srcOrd="1" destOrd="0" presId="urn:microsoft.com/office/officeart/2005/8/layout/hierarchy3"/>
    <dgm:cxn modelId="{B387563A-FD68-4C17-A1D3-6E663A626CE5}" type="presParOf" srcId="{F2DD18BF-8DB3-48A3-A667-2B399ED06E23}" destId="{AEAF9077-8B5F-4C7F-8349-4A6EA860CA8C}" srcOrd="0" destOrd="0" presId="urn:microsoft.com/office/officeart/2005/8/layout/hierarchy3"/>
    <dgm:cxn modelId="{B83FF1DD-4326-453A-8397-B8CEB4AFA72A}" type="presParOf" srcId="{F2DD18BF-8DB3-48A3-A667-2B399ED06E23}" destId="{A021B068-726B-4214-B234-DE13858E17A4}" srcOrd="1" destOrd="0" presId="urn:microsoft.com/office/officeart/2005/8/layout/hierarchy3"/>
    <dgm:cxn modelId="{22C9C869-E2FB-4D28-9102-C60FD320CD22}" type="presParOf" srcId="{F2CF48F0-3ED0-4E58-B613-0370D1E9FBEE}" destId="{FAC4679A-29E5-4EF5-B012-1DEF9ACA96FE}" srcOrd="2" destOrd="0" presId="urn:microsoft.com/office/officeart/2005/8/layout/hierarchy3"/>
    <dgm:cxn modelId="{5FC5C4AE-1B3F-4B36-AE05-A0E4D5022B3C}" type="presParOf" srcId="{FAC4679A-29E5-4EF5-B012-1DEF9ACA96FE}" destId="{ED65DE81-F336-4B54-B450-B2A8EDBAB6D0}" srcOrd="0" destOrd="0" presId="urn:microsoft.com/office/officeart/2005/8/layout/hierarchy3"/>
    <dgm:cxn modelId="{BD8B20CE-8A5E-40EB-A79F-E71AAF38388F}" type="presParOf" srcId="{ED65DE81-F336-4B54-B450-B2A8EDBAB6D0}" destId="{08E4569B-BC18-4705-B8D0-30911A1CA47C}" srcOrd="0" destOrd="0" presId="urn:microsoft.com/office/officeart/2005/8/layout/hierarchy3"/>
    <dgm:cxn modelId="{6C02551F-8514-4C6C-A134-EBA7501BB4DB}" type="presParOf" srcId="{ED65DE81-F336-4B54-B450-B2A8EDBAB6D0}" destId="{B9E72618-D63D-4E3C-B380-C77DCD261E31}" srcOrd="1" destOrd="0" presId="urn:microsoft.com/office/officeart/2005/8/layout/hierarchy3"/>
    <dgm:cxn modelId="{8B4AFCD3-6C5D-4DED-81C8-6A22013DB030}" type="presParOf" srcId="{FAC4679A-29E5-4EF5-B012-1DEF9ACA96FE}" destId="{D124AE86-461C-4DCF-B3D9-99F872362FA2}" srcOrd="1" destOrd="0" presId="urn:microsoft.com/office/officeart/2005/8/layout/hierarchy3"/>
    <dgm:cxn modelId="{121F736F-F823-4568-8DD1-906798609C18}" type="presParOf" srcId="{D124AE86-461C-4DCF-B3D9-99F872362FA2}" destId="{DC51DEFA-80D7-4E45-9C6F-12C447F73A5A}" srcOrd="0" destOrd="0" presId="urn:microsoft.com/office/officeart/2005/8/layout/hierarchy3"/>
    <dgm:cxn modelId="{A976D09A-4191-4477-887D-44CABE3138A7}" type="presParOf" srcId="{D124AE86-461C-4DCF-B3D9-99F872362FA2}" destId="{3386DE31-FAAB-4681-AD03-019B80AF201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A36879-C0EF-4293-B8BA-E9C98B6CA85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EF6A896-E7F5-4F26-A6A3-FAD6479C2786}">
      <dgm:prSet/>
      <dgm:spPr/>
      <dgm:t>
        <a:bodyPr/>
        <a:lstStyle/>
        <a:p>
          <a:r>
            <a:rPr lang="en-US"/>
            <a:t>After reviewing the job history, you can select a new Approval Category if needed.</a:t>
          </a:r>
        </a:p>
      </dgm:t>
    </dgm:pt>
    <dgm:pt modelId="{3526312B-A87E-4E8F-9F73-232307EBA23A}" type="parTrans" cxnId="{EBE53837-F184-4721-9831-8BDAB9CD11E7}">
      <dgm:prSet/>
      <dgm:spPr/>
      <dgm:t>
        <a:bodyPr/>
        <a:lstStyle/>
        <a:p>
          <a:endParaRPr lang="en-US"/>
        </a:p>
      </dgm:t>
    </dgm:pt>
    <dgm:pt modelId="{35EAA483-3CA9-469A-9E85-FCA3EF3882BF}" type="sibTrans" cxnId="{EBE53837-F184-4721-9831-8BDAB9CD11E7}">
      <dgm:prSet/>
      <dgm:spPr/>
      <dgm:t>
        <a:bodyPr/>
        <a:lstStyle/>
        <a:p>
          <a:endParaRPr lang="en-US"/>
        </a:p>
      </dgm:t>
    </dgm:pt>
    <dgm:pt modelId="{06442B0A-C69A-44C9-967E-3AD0EBE43320}">
      <dgm:prSet/>
      <dgm:spPr/>
      <dgm:t>
        <a:bodyPr/>
        <a:lstStyle/>
        <a:p>
          <a:r>
            <a:rPr lang="en-US"/>
            <a:t>Once you select a new Approval Category, a list of active jobs for the student is again returned. </a:t>
          </a:r>
        </a:p>
      </dgm:t>
    </dgm:pt>
    <dgm:pt modelId="{532A0001-DD72-475D-A779-E07060E36425}" type="parTrans" cxnId="{AA2C1A62-F9AE-47EF-982A-54E37B5EA732}">
      <dgm:prSet/>
      <dgm:spPr/>
      <dgm:t>
        <a:bodyPr/>
        <a:lstStyle/>
        <a:p>
          <a:endParaRPr lang="en-US"/>
        </a:p>
      </dgm:t>
    </dgm:pt>
    <dgm:pt modelId="{4354F7EE-A7F2-4E94-A581-7681831E381C}" type="sibTrans" cxnId="{AA2C1A62-F9AE-47EF-982A-54E37B5EA732}">
      <dgm:prSet/>
      <dgm:spPr/>
      <dgm:t>
        <a:bodyPr/>
        <a:lstStyle/>
        <a:p>
          <a:endParaRPr lang="en-US"/>
        </a:p>
      </dgm:t>
    </dgm:pt>
    <dgm:pt modelId="{054D199A-1B32-4DB3-BE8C-2D69713ACB21}">
      <dgm:prSet/>
      <dgm:spPr/>
      <dgm:t>
        <a:bodyPr/>
        <a:lstStyle/>
        <a:p>
          <a:r>
            <a:rPr lang="en-US"/>
            <a:t>Click the All Jobs button to see the complete job history for the student. </a:t>
          </a:r>
        </a:p>
      </dgm:t>
    </dgm:pt>
    <dgm:pt modelId="{BDC94363-1F32-4CAC-A299-F0CC7BA0F95C}" type="parTrans" cxnId="{8FC5F4B1-6EA3-43D4-BEC0-109CAECC8FEE}">
      <dgm:prSet/>
      <dgm:spPr/>
      <dgm:t>
        <a:bodyPr/>
        <a:lstStyle/>
        <a:p>
          <a:endParaRPr lang="en-US"/>
        </a:p>
      </dgm:t>
    </dgm:pt>
    <dgm:pt modelId="{1BD5EFE9-BCD6-4916-BAF8-3645BDE750DF}" type="sibTrans" cxnId="{8FC5F4B1-6EA3-43D4-BEC0-109CAECC8FEE}">
      <dgm:prSet/>
      <dgm:spPr/>
      <dgm:t>
        <a:bodyPr/>
        <a:lstStyle/>
        <a:p>
          <a:endParaRPr lang="en-US"/>
        </a:p>
      </dgm:t>
    </dgm:pt>
    <dgm:pt modelId="{2B5FFB39-7C49-406D-847A-7496BE93569F}">
      <dgm:prSet/>
      <dgm:spPr/>
      <dgm:t>
        <a:bodyPr/>
        <a:lstStyle/>
        <a:p>
          <a:r>
            <a:rPr lang="en-US"/>
            <a:t>Use the Radio Button to select the job you need if you are reactivating or making a change to an existing job.</a:t>
          </a:r>
        </a:p>
      </dgm:t>
    </dgm:pt>
    <dgm:pt modelId="{EBC76335-5225-4668-84B2-886FFBA9D19E}" type="parTrans" cxnId="{70496AAF-0A40-43FB-B842-BA96DEA217B9}">
      <dgm:prSet/>
      <dgm:spPr/>
      <dgm:t>
        <a:bodyPr/>
        <a:lstStyle/>
        <a:p>
          <a:endParaRPr lang="en-US"/>
        </a:p>
      </dgm:t>
    </dgm:pt>
    <dgm:pt modelId="{C10591E9-5F44-47EA-8C53-16259C8F46B3}" type="sibTrans" cxnId="{70496AAF-0A40-43FB-B842-BA96DEA217B9}">
      <dgm:prSet/>
      <dgm:spPr/>
      <dgm:t>
        <a:bodyPr/>
        <a:lstStyle/>
        <a:p>
          <a:endParaRPr lang="en-US"/>
        </a:p>
      </dgm:t>
    </dgm:pt>
    <dgm:pt modelId="{AA02E6B6-4F08-419D-A7DE-F73DD539EFCC}" type="pres">
      <dgm:prSet presAssocID="{61A36879-C0EF-4293-B8BA-E9C98B6CA857}" presName="linear" presStyleCnt="0">
        <dgm:presLayoutVars>
          <dgm:animLvl val="lvl"/>
          <dgm:resizeHandles val="exact"/>
        </dgm:presLayoutVars>
      </dgm:prSet>
      <dgm:spPr/>
    </dgm:pt>
    <dgm:pt modelId="{BA2C3E34-DF12-4B93-8EB8-C05CA40C0C83}" type="pres">
      <dgm:prSet presAssocID="{0EF6A896-E7F5-4F26-A6A3-FAD6479C278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D5BFA08-94B3-4624-B79E-87C341BCE677}" type="pres">
      <dgm:prSet presAssocID="{35EAA483-3CA9-469A-9E85-FCA3EF3882BF}" presName="spacer" presStyleCnt="0"/>
      <dgm:spPr/>
    </dgm:pt>
    <dgm:pt modelId="{49B7060D-D05A-4861-82D0-C60C4C8084AB}" type="pres">
      <dgm:prSet presAssocID="{06442B0A-C69A-44C9-967E-3AD0EBE4332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0393081-0337-4089-A5E8-22F894431183}" type="pres">
      <dgm:prSet presAssocID="{4354F7EE-A7F2-4E94-A581-7681831E381C}" presName="spacer" presStyleCnt="0"/>
      <dgm:spPr/>
    </dgm:pt>
    <dgm:pt modelId="{7ACD34D8-614B-4D53-B840-021CDAFBD322}" type="pres">
      <dgm:prSet presAssocID="{054D199A-1B32-4DB3-BE8C-2D69713ACB2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8D1BD95-AC9F-4A71-BC20-5B12F9A94109}" type="pres">
      <dgm:prSet presAssocID="{1BD5EFE9-BCD6-4916-BAF8-3645BDE750DF}" presName="spacer" presStyleCnt="0"/>
      <dgm:spPr/>
    </dgm:pt>
    <dgm:pt modelId="{88E3E766-67D7-4550-ACB8-2EDCFDA8F27A}" type="pres">
      <dgm:prSet presAssocID="{2B5FFB39-7C49-406D-847A-7496BE93569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BE53837-F184-4721-9831-8BDAB9CD11E7}" srcId="{61A36879-C0EF-4293-B8BA-E9C98B6CA857}" destId="{0EF6A896-E7F5-4F26-A6A3-FAD6479C2786}" srcOrd="0" destOrd="0" parTransId="{3526312B-A87E-4E8F-9F73-232307EBA23A}" sibTransId="{35EAA483-3CA9-469A-9E85-FCA3EF3882BF}"/>
    <dgm:cxn modelId="{AA2C1A62-F9AE-47EF-982A-54E37B5EA732}" srcId="{61A36879-C0EF-4293-B8BA-E9C98B6CA857}" destId="{06442B0A-C69A-44C9-967E-3AD0EBE43320}" srcOrd="1" destOrd="0" parTransId="{532A0001-DD72-475D-A779-E07060E36425}" sibTransId="{4354F7EE-A7F2-4E94-A581-7681831E381C}"/>
    <dgm:cxn modelId="{0D6D8375-7386-4279-AD73-64B4FBDB757D}" type="presOf" srcId="{0EF6A896-E7F5-4F26-A6A3-FAD6479C2786}" destId="{BA2C3E34-DF12-4B93-8EB8-C05CA40C0C83}" srcOrd="0" destOrd="0" presId="urn:microsoft.com/office/officeart/2005/8/layout/vList2"/>
    <dgm:cxn modelId="{F3DAEE83-76DC-43EC-B3C4-B364783A5456}" type="presOf" srcId="{2B5FFB39-7C49-406D-847A-7496BE93569F}" destId="{88E3E766-67D7-4550-ACB8-2EDCFDA8F27A}" srcOrd="0" destOrd="0" presId="urn:microsoft.com/office/officeart/2005/8/layout/vList2"/>
    <dgm:cxn modelId="{70496AAF-0A40-43FB-B842-BA96DEA217B9}" srcId="{61A36879-C0EF-4293-B8BA-E9C98B6CA857}" destId="{2B5FFB39-7C49-406D-847A-7496BE93569F}" srcOrd="3" destOrd="0" parTransId="{EBC76335-5225-4668-84B2-886FFBA9D19E}" sibTransId="{C10591E9-5F44-47EA-8C53-16259C8F46B3}"/>
    <dgm:cxn modelId="{8FC5F4B1-6EA3-43D4-BEC0-109CAECC8FEE}" srcId="{61A36879-C0EF-4293-B8BA-E9C98B6CA857}" destId="{054D199A-1B32-4DB3-BE8C-2D69713ACB21}" srcOrd="2" destOrd="0" parTransId="{BDC94363-1F32-4CAC-A299-F0CC7BA0F95C}" sibTransId="{1BD5EFE9-BCD6-4916-BAF8-3645BDE750DF}"/>
    <dgm:cxn modelId="{7C5AC0BE-0FF9-4C26-B3DF-57FE49045CF6}" type="presOf" srcId="{054D199A-1B32-4DB3-BE8C-2D69713ACB21}" destId="{7ACD34D8-614B-4D53-B840-021CDAFBD322}" srcOrd="0" destOrd="0" presId="urn:microsoft.com/office/officeart/2005/8/layout/vList2"/>
    <dgm:cxn modelId="{C9941BD4-9AC6-40EA-9443-3CC24B0F138B}" type="presOf" srcId="{06442B0A-C69A-44C9-967E-3AD0EBE43320}" destId="{49B7060D-D05A-4861-82D0-C60C4C8084AB}" srcOrd="0" destOrd="0" presId="urn:microsoft.com/office/officeart/2005/8/layout/vList2"/>
    <dgm:cxn modelId="{D38276E2-382B-4E9B-9139-E9E5CED062A3}" type="presOf" srcId="{61A36879-C0EF-4293-B8BA-E9C98B6CA857}" destId="{AA02E6B6-4F08-419D-A7DE-F73DD539EFCC}" srcOrd="0" destOrd="0" presId="urn:microsoft.com/office/officeart/2005/8/layout/vList2"/>
    <dgm:cxn modelId="{082D3C6A-406A-4353-90CA-8DCBF3C59557}" type="presParOf" srcId="{AA02E6B6-4F08-419D-A7DE-F73DD539EFCC}" destId="{BA2C3E34-DF12-4B93-8EB8-C05CA40C0C83}" srcOrd="0" destOrd="0" presId="urn:microsoft.com/office/officeart/2005/8/layout/vList2"/>
    <dgm:cxn modelId="{3556A1C5-B590-4097-A4CD-E81EA2DA4315}" type="presParOf" srcId="{AA02E6B6-4F08-419D-A7DE-F73DD539EFCC}" destId="{9D5BFA08-94B3-4624-B79E-87C341BCE677}" srcOrd="1" destOrd="0" presId="urn:microsoft.com/office/officeart/2005/8/layout/vList2"/>
    <dgm:cxn modelId="{08BB1381-56CE-4EF0-9433-4A1420C1206E}" type="presParOf" srcId="{AA02E6B6-4F08-419D-A7DE-F73DD539EFCC}" destId="{49B7060D-D05A-4861-82D0-C60C4C8084AB}" srcOrd="2" destOrd="0" presId="urn:microsoft.com/office/officeart/2005/8/layout/vList2"/>
    <dgm:cxn modelId="{EC5027CD-5B9C-4864-A691-CE10908C43DC}" type="presParOf" srcId="{AA02E6B6-4F08-419D-A7DE-F73DD539EFCC}" destId="{70393081-0337-4089-A5E8-22F894431183}" srcOrd="3" destOrd="0" presId="urn:microsoft.com/office/officeart/2005/8/layout/vList2"/>
    <dgm:cxn modelId="{C1B1A470-A095-4EE4-8417-02826F3FF855}" type="presParOf" srcId="{AA02E6B6-4F08-419D-A7DE-F73DD539EFCC}" destId="{7ACD34D8-614B-4D53-B840-021CDAFBD322}" srcOrd="4" destOrd="0" presId="urn:microsoft.com/office/officeart/2005/8/layout/vList2"/>
    <dgm:cxn modelId="{059C548B-E64A-440C-BC16-B9D8B5B6FCAE}" type="presParOf" srcId="{AA02E6B6-4F08-419D-A7DE-F73DD539EFCC}" destId="{78D1BD95-AC9F-4A71-BC20-5B12F9A94109}" srcOrd="5" destOrd="0" presId="urn:microsoft.com/office/officeart/2005/8/layout/vList2"/>
    <dgm:cxn modelId="{802DFD62-AE87-4A6D-A0FC-3045AAAFF80E}" type="presParOf" srcId="{AA02E6B6-4F08-419D-A7DE-F73DD539EFCC}" destId="{88E3E766-67D7-4550-ACB8-2EDCFDA8F27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CE5D4F-3210-4706-A51D-4EB574DDE4A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02DC92-96F7-4421-908F-19498910A083}">
      <dgm:prSet/>
      <dgm:spPr/>
      <dgm:t>
        <a:bodyPr/>
        <a:lstStyle/>
        <a:p>
          <a:r>
            <a:rPr lang="en-US"/>
            <a:t>Warning messages may appear. These are OK and no action is needed.</a:t>
          </a:r>
        </a:p>
      </dgm:t>
    </dgm:pt>
    <dgm:pt modelId="{E02BAD29-A1BA-49E5-9C0B-1A69125E302F}" type="parTrans" cxnId="{3B5EDAB6-8D96-4893-A2F4-AE8BE7AD1B40}">
      <dgm:prSet/>
      <dgm:spPr/>
      <dgm:t>
        <a:bodyPr/>
        <a:lstStyle/>
        <a:p>
          <a:endParaRPr lang="en-US"/>
        </a:p>
      </dgm:t>
    </dgm:pt>
    <dgm:pt modelId="{9996EBAD-C2B4-4EA8-B5CC-B55D515DD766}" type="sibTrans" cxnId="{3B5EDAB6-8D96-4893-A2F4-AE8BE7AD1B40}">
      <dgm:prSet/>
      <dgm:spPr/>
      <dgm:t>
        <a:bodyPr/>
        <a:lstStyle/>
        <a:p>
          <a:endParaRPr lang="en-US"/>
        </a:p>
      </dgm:t>
    </dgm:pt>
    <dgm:pt modelId="{48A247DB-EFAA-491B-AEA6-ED9578E5EDF1}">
      <dgm:prSet/>
      <dgm:spPr/>
      <dgm:t>
        <a:bodyPr/>
        <a:lstStyle/>
        <a:p>
          <a:r>
            <a:rPr lang="en-US"/>
            <a:t>After you submit your EPAF successfully, it will be reviewed by Student Employment. </a:t>
          </a:r>
        </a:p>
      </dgm:t>
    </dgm:pt>
    <dgm:pt modelId="{D26635E3-4620-430C-A8C7-4E2C386DB349}" type="parTrans" cxnId="{18DB633F-2975-457E-B268-E3BF94280E67}">
      <dgm:prSet/>
      <dgm:spPr/>
      <dgm:t>
        <a:bodyPr/>
        <a:lstStyle/>
        <a:p>
          <a:endParaRPr lang="en-US"/>
        </a:p>
      </dgm:t>
    </dgm:pt>
    <dgm:pt modelId="{A31C0CC9-2D6D-40DC-858E-5E8FDE8689E4}" type="sibTrans" cxnId="{18DB633F-2975-457E-B268-E3BF94280E67}">
      <dgm:prSet/>
      <dgm:spPr/>
      <dgm:t>
        <a:bodyPr/>
        <a:lstStyle/>
        <a:p>
          <a:endParaRPr lang="en-US"/>
        </a:p>
      </dgm:t>
    </dgm:pt>
    <dgm:pt modelId="{04778EE2-9989-4685-9FB3-990C51068739}">
      <dgm:prSet/>
      <dgm:spPr/>
      <dgm:t>
        <a:bodyPr/>
        <a:lstStyle/>
        <a:p>
          <a:r>
            <a:rPr lang="en-US"/>
            <a:t>This process generally takes 24 hours. </a:t>
          </a:r>
        </a:p>
      </dgm:t>
    </dgm:pt>
    <dgm:pt modelId="{EBE33A7C-FE66-46EF-8E5D-3BDAEE3461C7}" type="parTrans" cxnId="{F4A902D0-0E57-49D5-8E0B-0D79647FD57B}">
      <dgm:prSet/>
      <dgm:spPr/>
      <dgm:t>
        <a:bodyPr/>
        <a:lstStyle/>
        <a:p>
          <a:endParaRPr lang="en-US"/>
        </a:p>
      </dgm:t>
    </dgm:pt>
    <dgm:pt modelId="{BAAF0289-CA4D-4945-8604-CE33C023C098}" type="sibTrans" cxnId="{F4A902D0-0E57-49D5-8E0B-0D79647FD57B}">
      <dgm:prSet/>
      <dgm:spPr/>
      <dgm:t>
        <a:bodyPr/>
        <a:lstStyle/>
        <a:p>
          <a:endParaRPr lang="en-US"/>
        </a:p>
      </dgm:t>
    </dgm:pt>
    <dgm:pt modelId="{2CAC0FEF-E54C-4333-92AA-1A63B7CB20E4}">
      <dgm:prSet/>
      <dgm:spPr/>
      <dgm:t>
        <a:bodyPr/>
        <a:lstStyle/>
        <a:p>
          <a:r>
            <a:rPr lang="en-US"/>
            <a:t>Your EPAF will be approved -- or it may be returned for correction.</a:t>
          </a:r>
        </a:p>
      </dgm:t>
    </dgm:pt>
    <dgm:pt modelId="{35DBB855-BDEC-4A0C-968B-B5C6FAB1FFBF}" type="parTrans" cxnId="{B8EB6543-B293-429E-9F50-A6EDEB0507DD}">
      <dgm:prSet/>
      <dgm:spPr/>
      <dgm:t>
        <a:bodyPr/>
        <a:lstStyle/>
        <a:p>
          <a:endParaRPr lang="en-US"/>
        </a:p>
      </dgm:t>
    </dgm:pt>
    <dgm:pt modelId="{D2FE5D29-0DC2-4DC9-9FB5-F7B20EC41653}" type="sibTrans" cxnId="{B8EB6543-B293-429E-9F50-A6EDEB0507DD}">
      <dgm:prSet/>
      <dgm:spPr/>
      <dgm:t>
        <a:bodyPr/>
        <a:lstStyle/>
        <a:p>
          <a:endParaRPr lang="en-US"/>
        </a:p>
      </dgm:t>
    </dgm:pt>
    <dgm:pt modelId="{8CE07833-3FAE-448D-A022-86F4E558E3EC}">
      <dgm:prSet/>
      <dgm:spPr/>
      <dgm:t>
        <a:bodyPr/>
        <a:lstStyle/>
        <a:p>
          <a:r>
            <a:rPr lang="en-US"/>
            <a:t>You must monitor and check the status of all of your EPAFs – there are no automatic notifications for the process. </a:t>
          </a:r>
        </a:p>
      </dgm:t>
    </dgm:pt>
    <dgm:pt modelId="{7AC6FFD9-EF65-406F-8426-9B6222453BDD}" type="parTrans" cxnId="{601395C0-3D95-443E-9D4E-3AEBA2D55323}">
      <dgm:prSet/>
      <dgm:spPr/>
      <dgm:t>
        <a:bodyPr/>
        <a:lstStyle/>
        <a:p>
          <a:endParaRPr lang="en-US"/>
        </a:p>
      </dgm:t>
    </dgm:pt>
    <dgm:pt modelId="{1B489CEC-E12F-4DED-B953-7A73B3B36221}" type="sibTrans" cxnId="{601395C0-3D95-443E-9D4E-3AEBA2D55323}">
      <dgm:prSet/>
      <dgm:spPr/>
      <dgm:t>
        <a:bodyPr/>
        <a:lstStyle/>
        <a:p>
          <a:endParaRPr lang="en-US"/>
        </a:p>
      </dgm:t>
    </dgm:pt>
    <dgm:pt modelId="{E1E3627E-D901-41FA-A7A3-54CB78B86688}">
      <dgm:prSet/>
      <dgm:spPr/>
      <dgm:t>
        <a:bodyPr/>
        <a:lstStyle/>
        <a:p>
          <a:r>
            <a:rPr lang="en-US"/>
            <a:t>Use the EPAF Originator Summary to track your EPAFs.</a:t>
          </a:r>
        </a:p>
      </dgm:t>
    </dgm:pt>
    <dgm:pt modelId="{0727BC92-9E0E-4815-8D1C-9502F414CD37}" type="parTrans" cxnId="{C75B6BCE-C776-4E9E-8067-E4E8CEC0BCCB}">
      <dgm:prSet/>
      <dgm:spPr/>
      <dgm:t>
        <a:bodyPr/>
        <a:lstStyle/>
        <a:p>
          <a:endParaRPr lang="en-US"/>
        </a:p>
      </dgm:t>
    </dgm:pt>
    <dgm:pt modelId="{87EC6D50-D7F4-4CF1-B505-11524F91AADD}" type="sibTrans" cxnId="{C75B6BCE-C776-4E9E-8067-E4E8CEC0BCCB}">
      <dgm:prSet/>
      <dgm:spPr/>
      <dgm:t>
        <a:bodyPr/>
        <a:lstStyle/>
        <a:p>
          <a:endParaRPr lang="en-US"/>
        </a:p>
      </dgm:t>
    </dgm:pt>
    <dgm:pt modelId="{7DA0B1BA-AAF0-449E-A6D5-D33F90D220A9}">
      <dgm:prSet/>
      <dgm:spPr/>
      <dgm:t>
        <a:bodyPr/>
        <a:lstStyle/>
        <a:p>
          <a:r>
            <a:rPr lang="en-US"/>
            <a:t>NOTE: If error messages appear, you will need to correct the errors before your EPAF can be processed.</a:t>
          </a:r>
        </a:p>
      </dgm:t>
    </dgm:pt>
    <dgm:pt modelId="{A7D78D85-530E-4C91-9863-2AD303A28946}" type="parTrans" cxnId="{E7AE20B9-EBE2-4331-9F20-E208408BC786}">
      <dgm:prSet/>
      <dgm:spPr/>
      <dgm:t>
        <a:bodyPr/>
        <a:lstStyle/>
        <a:p>
          <a:endParaRPr lang="en-US"/>
        </a:p>
      </dgm:t>
    </dgm:pt>
    <dgm:pt modelId="{5AAEB9DD-9235-4538-948A-EDE128DE1395}" type="sibTrans" cxnId="{E7AE20B9-EBE2-4331-9F20-E208408BC786}">
      <dgm:prSet/>
      <dgm:spPr/>
      <dgm:t>
        <a:bodyPr/>
        <a:lstStyle/>
        <a:p>
          <a:endParaRPr lang="en-US"/>
        </a:p>
      </dgm:t>
    </dgm:pt>
    <dgm:pt modelId="{37C25D95-34CC-4E50-AD61-F379574113BD}" type="pres">
      <dgm:prSet presAssocID="{CBCE5D4F-3210-4706-A51D-4EB574DDE4AA}" presName="linear" presStyleCnt="0">
        <dgm:presLayoutVars>
          <dgm:animLvl val="lvl"/>
          <dgm:resizeHandles val="exact"/>
        </dgm:presLayoutVars>
      </dgm:prSet>
      <dgm:spPr/>
    </dgm:pt>
    <dgm:pt modelId="{9C70C09C-0BAF-4661-9932-1BEA12628A6D}" type="pres">
      <dgm:prSet presAssocID="{5B02DC92-96F7-4421-908F-19498910A083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CA0FE906-35F8-4857-AC6D-4EC2D3FDB37A}" type="pres">
      <dgm:prSet presAssocID="{9996EBAD-C2B4-4EA8-B5CC-B55D515DD766}" presName="spacer" presStyleCnt="0"/>
      <dgm:spPr/>
    </dgm:pt>
    <dgm:pt modelId="{2EA9ABB9-45A4-4BBC-84A8-82A381942E9F}" type="pres">
      <dgm:prSet presAssocID="{48A247DB-EFAA-491B-AEA6-ED9578E5EDF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E653FEDA-9F43-4A93-A27C-DE844B38139B}" type="pres">
      <dgm:prSet presAssocID="{A31C0CC9-2D6D-40DC-858E-5E8FDE8689E4}" presName="spacer" presStyleCnt="0"/>
      <dgm:spPr/>
    </dgm:pt>
    <dgm:pt modelId="{E21925BE-B827-43D7-8581-631441550222}" type="pres">
      <dgm:prSet presAssocID="{04778EE2-9989-4685-9FB3-990C51068739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376CE28A-DF4B-48CB-895E-20242EAB5FCD}" type="pres">
      <dgm:prSet presAssocID="{BAAF0289-CA4D-4945-8604-CE33C023C098}" presName="spacer" presStyleCnt="0"/>
      <dgm:spPr/>
    </dgm:pt>
    <dgm:pt modelId="{5536CA97-7AE4-4BF0-BD64-C2DFB0DA1DCE}" type="pres">
      <dgm:prSet presAssocID="{2CAC0FEF-E54C-4333-92AA-1A63B7CB20E4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055C42B4-E73F-4732-B8AD-8199F5D8303B}" type="pres">
      <dgm:prSet presAssocID="{D2FE5D29-0DC2-4DC9-9FB5-F7B20EC41653}" presName="spacer" presStyleCnt="0"/>
      <dgm:spPr/>
    </dgm:pt>
    <dgm:pt modelId="{C1C99662-8DC2-4D3B-99C7-709A7B2591CA}" type="pres">
      <dgm:prSet presAssocID="{8CE07833-3FAE-448D-A022-86F4E558E3EC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83C87ECF-6C83-49E2-85C2-0F996F4FAE5F}" type="pres">
      <dgm:prSet presAssocID="{1B489CEC-E12F-4DED-B953-7A73B3B36221}" presName="spacer" presStyleCnt="0"/>
      <dgm:spPr/>
    </dgm:pt>
    <dgm:pt modelId="{ECCA0BA8-8A26-4A04-BFC9-CBB9B22AC12E}" type="pres">
      <dgm:prSet presAssocID="{E1E3627E-D901-41FA-A7A3-54CB78B86688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20B1F06D-3F5A-4F09-BE75-A0CC1E083D2A}" type="pres">
      <dgm:prSet presAssocID="{87EC6D50-D7F4-4CF1-B505-11524F91AADD}" presName="spacer" presStyleCnt="0"/>
      <dgm:spPr/>
    </dgm:pt>
    <dgm:pt modelId="{0D481898-E330-49F2-9390-B1AA6E747FDE}" type="pres">
      <dgm:prSet presAssocID="{7DA0B1BA-AAF0-449E-A6D5-D33F90D220A9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268CB539-2AEF-4A77-8AE9-156E3340DFA3}" type="presOf" srcId="{48A247DB-EFAA-491B-AEA6-ED9578E5EDF1}" destId="{2EA9ABB9-45A4-4BBC-84A8-82A381942E9F}" srcOrd="0" destOrd="0" presId="urn:microsoft.com/office/officeart/2005/8/layout/vList2"/>
    <dgm:cxn modelId="{18DB633F-2975-457E-B268-E3BF94280E67}" srcId="{CBCE5D4F-3210-4706-A51D-4EB574DDE4AA}" destId="{48A247DB-EFAA-491B-AEA6-ED9578E5EDF1}" srcOrd="1" destOrd="0" parTransId="{D26635E3-4620-430C-A8C7-4E2C386DB349}" sibTransId="{A31C0CC9-2D6D-40DC-858E-5E8FDE8689E4}"/>
    <dgm:cxn modelId="{37465A40-5A31-4ABD-90F5-F4DD150AAE3E}" type="presOf" srcId="{8CE07833-3FAE-448D-A022-86F4E558E3EC}" destId="{C1C99662-8DC2-4D3B-99C7-709A7B2591CA}" srcOrd="0" destOrd="0" presId="urn:microsoft.com/office/officeart/2005/8/layout/vList2"/>
    <dgm:cxn modelId="{B8EB6543-B293-429E-9F50-A6EDEB0507DD}" srcId="{CBCE5D4F-3210-4706-A51D-4EB574DDE4AA}" destId="{2CAC0FEF-E54C-4333-92AA-1A63B7CB20E4}" srcOrd="3" destOrd="0" parTransId="{35DBB855-BDEC-4A0C-968B-B5C6FAB1FFBF}" sibTransId="{D2FE5D29-0DC2-4DC9-9FB5-F7B20EC41653}"/>
    <dgm:cxn modelId="{8210FF64-7319-4CF1-99FC-8FA9AA63A13F}" type="presOf" srcId="{5B02DC92-96F7-4421-908F-19498910A083}" destId="{9C70C09C-0BAF-4661-9932-1BEA12628A6D}" srcOrd="0" destOrd="0" presId="urn:microsoft.com/office/officeart/2005/8/layout/vList2"/>
    <dgm:cxn modelId="{BA794067-5FDD-47D4-A7CB-0E1931C9DD05}" type="presOf" srcId="{7DA0B1BA-AAF0-449E-A6D5-D33F90D220A9}" destId="{0D481898-E330-49F2-9390-B1AA6E747FDE}" srcOrd="0" destOrd="0" presId="urn:microsoft.com/office/officeart/2005/8/layout/vList2"/>
    <dgm:cxn modelId="{43ED14B4-D7F4-49BD-92D7-5BFB8F16DA0C}" type="presOf" srcId="{2CAC0FEF-E54C-4333-92AA-1A63B7CB20E4}" destId="{5536CA97-7AE4-4BF0-BD64-C2DFB0DA1DCE}" srcOrd="0" destOrd="0" presId="urn:microsoft.com/office/officeart/2005/8/layout/vList2"/>
    <dgm:cxn modelId="{3B5EDAB6-8D96-4893-A2F4-AE8BE7AD1B40}" srcId="{CBCE5D4F-3210-4706-A51D-4EB574DDE4AA}" destId="{5B02DC92-96F7-4421-908F-19498910A083}" srcOrd="0" destOrd="0" parTransId="{E02BAD29-A1BA-49E5-9C0B-1A69125E302F}" sibTransId="{9996EBAD-C2B4-4EA8-B5CC-B55D515DD766}"/>
    <dgm:cxn modelId="{E7AE20B9-EBE2-4331-9F20-E208408BC786}" srcId="{CBCE5D4F-3210-4706-A51D-4EB574DDE4AA}" destId="{7DA0B1BA-AAF0-449E-A6D5-D33F90D220A9}" srcOrd="6" destOrd="0" parTransId="{A7D78D85-530E-4C91-9863-2AD303A28946}" sibTransId="{5AAEB9DD-9235-4538-948A-EDE128DE1395}"/>
    <dgm:cxn modelId="{A63546BE-AA09-47DD-9893-7A759843F543}" type="presOf" srcId="{E1E3627E-D901-41FA-A7A3-54CB78B86688}" destId="{ECCA0BA8-8A26-4A04-BFC9-CBB9B22AC12E}" srcOrd="0" destOrd="0" presId="urn:microsoft.com/office/officeart/2005/8/layout/vList2"/>
    <dgm:cxn modelId="{601395C0-3D95-443E-9D4E-3AEBA2D55323}" srcId="{CBCE5D4F-3210-4706-A51D-4EB574DDE4AA}" destId="{8CE07833-3FAE-448D-A022-86F4E558E3EC}" srcOrd="4" destOrd="0" parTransId="{7AC6FFD9-EF65-406F-8426-9B6222453BDD}" sibTransId="{1B489CEC-E12F-4DED-B953-7A73B3B36221}"/>
    <dgm:cxn modelId="{C75B6BCE-C776-4E9E-8067-E4E8CEC0BCCB}" srcId="{CBCE5D4F-3210-4706-A51D-4EB574DDE4AA}" destId="{E1E3627E-D901-41FA-A7A3-54CB78B86688}" srcOrd="5" destOrd="0" parTransId="{0727BC92-9E0E-4815-8D1C-9502F414CD37}" sibTransId="{87EC6D50-D7F4-4CF1-B505-11524F91AADD}"/>
    <dgm:cxn modelId="{F4A902D0-0E57-49D5-8E0B-0D79647FD57B}" srcId="{CBCE5D4F-3210-4706-A51D-4EB574DDE4AA}" destId="{04778EE2-9989-4685-9FB3-990C51068739}" srcOrd="2" destOrd="0" parTransId="{EBE33A7C-FE66-46EF-8E5D-3BDAEE3461C7}" sibTransId="{BAAF0289-CA4D-4945-8604-CE33C023C098}"/>
    <dgm:cxn modelId="{509B3FF1-17AA-4B31-94FD-7A23CD316410}" type="presOf" srcId="{CBCE5D4F-3210-4706-A51D-4EB574DDE4AA}" destId="{37C25D95-34CC-4E50-AD61-F379574113BD}" srcOrd="0" destOrd="0" presId="urn:microsoft.com/office/officeart/2005/8/layout/vList2"/>
    <dgm:cxn modelId="{404F22FB-E467-47D2-9009-81F04EDA2ABA}" type="presOf" srcId="{04778EE2-9989-4685-9FB3-990C51068739}" destId="{E21925BE-B827-43D7-8581-631441550222}" srcOrd="0" destOrd="0" presId="urn:microsoft.com/office/officeart/2005/8/layout/vList2"/>
    <dgm:cxn modelId="{F5CE2F52-24DC-4217-9F2E-151DC3D330AF}" type="presParOf" srcId="{37C25D95-34CC-4E50-AD61-F379574113BD}" destId="{9C70C09C-0BAF-4661-9932-1BEA12628A6D}" srcOrd="0" destOrd="0" presId="urn:microsoft.com/office/officeart/2005/8/layout/vList2"/>
    <dgm:cxn modelId="{82B360DE-2220-478C-A58B-7DF03B8DB2A4}" type="presParOf" srcId="{37C25D95-34CC-4E50-AD61-F379574113BD}" destId="{CA0FE906-35F8-4857-AC6D-4EC2D3FDB37A}" srcOrd="1" destOrd="0" presId="urn:microsoft.com/office/officeart/2005/8/layout/vList2"/>
    <dgm:cxn modelId="{C9C77B3D-5C3E-43DC-8255-6384DDDC7D0C}" type="presParOf" srcId="{37C25D95-34CC-4E50-AD61-F379574113BD}" destId="{2EA9ABB9-45A4-4BBC-84A8-82A381942E9F}" srcOrd="2" destOrd="0" presId="urn:microsoft.com/office/officeart/2005/8/layout/vList2"/>
    <dgm:cxn modelId="{8F9AF787-F0BA-4D90-9D7F-136DDB2E2961}" type="presParOf" srcId="{37C25D95-34CC-4E50-AD61-F379574113BD}" destId="{E653FEDA-9F43-4A93-A27C-DE844B38139B}" srcOrd="3" destOrd="0" presId="urn:microsoft.com/office/officeart/2005/8/layout/vList2"/>
    <dgm:cxn modelId="{D7BCFC10-5DA7-405D-A5BC-CFF8639495AC}" type="presParOf" srcId="{37C25D95-34CC-4E50-AD61-F379574113BD}" destId="{E21925BE-B827-43D7-8581-631441550222}" srcOrd="4" destOrd="0" presId="urn:microsoft.com/office/officeart/2005/8/layout/vList2"/>
    <dgm:cxn modelId="{607C6003-B935-420C-B6F8-7F334524356E}" type="presParOf" srcId="{37C25D95-34CC-4E50-AD61-F379574113BD}" destId="{376CE28A-DF4B-48CB-895E-20242EAB5FCD}" srcOrd="5" destOrd="0" presId="urn:microsoft.com/office/officeart/2005/8/layout/vList2"/>
    <dgm:cxn modelId="{87B14C7B-4143-48D3-8EAD-BF52EFFAD835}" type="presParOf" srcId="{37C25D95-34CC-4E50-AD61-F379574113BD}" destId="{5536CA97-7AE4-4BF0-BD64-C2DFB0DA1DCE}" srcOrd="6" destOrd="0" presId="urn:microsoft.com/office/officeart/2005/8/layout/vList2"/>
    <dgm:cxn modelId="{CBE2C10C-51A0-4413-A55E-5BF52CDB8E26}" type="presParOf" srcId="{37C25D95-34CC-4E50-AD61-F379574113BD}" destId="{055C42B4-E73F-4732-B8AD-8199F5D8303B}" srcOrd="7" destOrd="0" presId="urn:microsoft.com/office/officeart/2005/8/layout/vList2"/>
    <dgm:cxn modelId="{9772F72B-986B-423E-9E55-17EA14DB0660}" type="presParOf" srcId="{37C25D95-34CC-4E50-AD61-F379574113BD}" destId="{C1C99662-8DC2-4D3B-99C7-709A7B2591CA}" srcOrd="8" destOrd="0" presId="urn:microsoft.com/office/officeart/2005/8/layout/vList2"/>
    <dgm:cxn modelId="{C545C695-3303-463F-A719-F988F048C96C}" type="presParOf" srcId="{37C25D95-34CC-4E50-AD61-F379574113BD}" destId="{83C87ECF-6C83-49E2-85C2-0F996F4FAE5F}" srcOrd="9" destOrd="0" presId="urn:microsoft.com/office/officeart/2005/8/layout/vList2"/>
    <dgm:cxn modelId="{7676F36F-ECC4-47C7-9DB7-91831505EED8}" type="presParOf" srcId="{37C25D95-34CC-4E50-AD61-F379574113BD}" destId="{ECCA0BA8-8A26-4A04-BFC9-CBB9B22AC12E}" srcOrd="10" destOrd="0" presId="urn:microsoft.com/office/officeart/2005/8/layout/vList2"/>
    <dgm:cxn modelId="{0C4AD7E7-BF13-47BE-8B08-D44D1FE49C1B}" type="presParOf" srcId="{37C25D95-34CC-4E50-AD61-F379574113BD}" destId="{20B1F06D-3F5A-4F09-BE75-A0CC1E083D2A}" srcOrd="11" destOrd="0" presId="urn:microsoft.com/office/officeart/2005/8/layout/vList2"/>
    <dgm:cxn modelId="{C2E5B380-75E9-4E31-A86B-A6539A271143}" type="presParOf" srcId="{37C25D95-34CC-4E50-AD61-F379574113BD}" destId="{0D481898-E330-49F2-9390-B1AA6E747FDE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FF1C56-78EF-4157-A6AB-28389D92E9D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5348B4E-168C-421D-A404-5D5BDA243361}">
      <dgm:prSet/>
      <dgm:spPr/>
      <dgm:t>
        <a:bodyPr/>
        <a:lstStyle/>
        <a:p>
          <a:r>
            <a:rPr lang="en-US"/>
            <a:t>The status will be changed from “Pending” to “Returned for Correction.”</a:t>
          </a:r>
        </a:p>
      </dgm:t>
    </dgm:pt>
    <dgm:pt modelId="{B2EA02D0-565D-47C1-8294-A538E801A61A}" type="parTrans" cxnId="{F0C7C794-DE3E-43F7-98D0-3E8595379AEE}">
      <dgm:prSet/>
      <dgm:spPr/>
      <dgm:t>
        <a:bodyPr/>
        <a:lstStyle/>
        <a:p>
          <a:endParaRPr lang="en-US"/>
        </a:p>
      </dgm:t>
    </dgm:pt>
    <dgm:pt modelId="{F51047C8-8102-4807-BD83-37BCBC7E73D3}" type="sibTrans" cxnId="{F0C7C794-DE3E-43F7-98D0-3E8595379AEE}">
      <dgm:prSet/>
      <dgm:spPr/>
      <dgm:t>
        <a:bodyPr/>
        <a:lstStyle/>
        <a:p>
          <a:endParaRPr lang="en-US"/>
        </a:p>
      </dgm:t>
    </dgm:pt>
    <dgm:pt modelId="{D7FB616A-681E-40D5-AD6A-B9104592BFA8}">
      <dgm:prSet/>
      <dgm:spPr/>
      <dgm:t>
        <a:bodyPr/>
        <a:lstStyle/>
        <a:p>
          <a:r>
            <a:rPr lang="en-US"/>
            <a:t>A comment will be added with information on how to correct your EPAF.</a:t>
          </a:r>
        </a:p>
      </dgm:t>
    </dgm:pt>
    <dgm:pt modelId="{DAE1AF7E-02BF-49FE-834B-81C111D2F9FD}" type="parTrans" cxnId="{3ED96E8B-0733-43A8-BCB5-A618E95CFD08}">
      <dgm:prSet/>
      <dgm:spPr/>
      <dgm:t>
        <a:bodyPr/>
        <a:lstStyle/>
        <a:p>
          <a:endParaRPr lang="en-US"/>
        </a:p>
      </dgm:t>
    </dgm:pt>
    <dgm:pt modelId="{856A3FE6-6096-4F03-B591-B94E958244E4}" type="sibTrans" cxnId="{3ED96E8B-0733-43A8-BCB5-A618E95CFD08}">
      <dgm:prSet/>
      <dgm:spPr/>
      <dgm:t>
        <a:bodyPr/>
        <a:lstStyle/>
        <a:p>
          <a:endParaRPr lang="en-US"/>
        </a:p>
      </dgm:t>
    </dgm:pt>
    <dgm:pt modelId="{BCAF46CA-9C44-4886-A854-A60C5F7AD466}">
      <dgm:prSet/>
      <dgm:spPr/>
      <dgm:t>
        <a:bodyPr/>
        <a:lstStyle/>
        <a:p>
          <a:r>
            <a:rPr lang="en-US"/>
            <a:t>The job will </a:t>
          </a:r>
          <a:r>
            <a:rPr lang="en-US" u="sng"/>
            <a:t>not</a:t>
          </a:r>
          <a:r>
            <a:rPr lang="en-US"/>
            <a:t> automatically be uploaded to Banner until corrections are made and the EPAF is re-submitted.</a:t>
          </a:r>
        </a:p>
      </dgm:t>
    </dgm:pt>
    <dgm:pt modelId="{C5506E22-99D3-4F12-8C06-53AF5729C8B8}" type="parTrans" cxnId="{5E99F73E-9917-4CBD-8C22-A8542214AF11}">
      <dgm:prSet/>
      <dgm:spPr/>
      <dgm:t>
        <a:bodyPr/>
        <a:lstStyle/>
        <a:p>
          <a:endParaRPr lang="en-US"/>
        </a:p>
      </dgm:t>
    </dgm:pt>
    <dgm:pt modelId="{64EB9812-BAD6-4C3E-B56E-6F0576588F9B}" type="sibTrans" cxnId="{5E99F73E-9917-4CBD-8C22-A8542214AF11}">
      <dgm:prSet/>
      <dgm:spPr/>
      <dgm:t>
        <a:bodyPr/>
        <a:lstStyle/>
        <a:p>
          <a:endParaRPr lang="en-US"/>
        </a:p>
      </dgm:t>
    </dgm:pt>
    <dgm:pt modelId="{07DBCDCF-7036-46CE-823B-EC2D800CE81A}">
      <dgm:prSet/>
      <dgm:spPr/>
      <dgm:t>
        <a:bodyPr/>
        <a:lstStyle/>
        <a:p>
          <a:r>
            <a:rPr lang="en-US"/>
            <a:t>Review the comment added to your EPAF. </a:t>
          </a:r>
        </a:p>
      </dgm:t>
    </dgm:pt>
    <dgm:pt modelId="{7320F2B3-FCF4-4ED3-ACE8-35177F83064A}" type="parTrans" cxnId="{41FFAB8D-C679-4BCF-80A4-DE02CB042BF7}">
      <dgm:prSet/>
      <dgm:spPr/>
      <dgm:t>
        <a:bodyPr/>
        <a:lstStyle/>
        <a:p>
          <a:endParaRPr lang="en-US"/>
        </a:p>
      </dgm:t>
    </dgm:pt>
    <dgm:pt modelId="{496BDD33-35F6-490D-BB57-10B6FBEDF301}" type="sibTrans" cxnId="{41FFAB8D-C679-4BCF-80A4-DE02CB042BF7}">
      <dgm:prSet/>
      <dgm:spPr/>
      <dgm:t>
        <a:bodyPr/>
        <a:lstStyle/>
        <a:p>
          <a:endParaRPr lang="en-US"/>
        </a:p>
      </dgm:t>
    </dgm:pt>
    <dgm:pt modelId="{AAFF779E-1FDC-47F8-BB6F-08DA7F3A2067}">
      <dgm:prSet/>
      <dgm:spPr/>
      <dgm:t>
        <a:bodyPr/>
        <a:lstStyle/>
        <a:p>
          <a:r>
            <a:rPr lang="en-US"/>
            <a:t>Use the </a:t>
          </a:r>
          <a:r>
            <a:rPr lang="en-US" b="1"/>
            <a:t>Update</a:t>
          </a:r>
          <a:r>
            <a:rPr lang="en-US"/>
            <a:t> button to open and update the EPAF and make the necessary corrections. Then, </a:t>
          </a:r>
          <a:r>
            <a:rPr lang="en-US" b="1"/>
            <a:t>Save</a:t>
          </a:r>
          <a:r>
            <a:rPr lang="en-US"/>
            <a:t> and </a:t>
          </a:r>
          <a:r>
            <a:rPr lang="en-US" b="1"/>
            <a:t>Submit</a:t>
          </a:r>
          <a:r>
            <a:rPr lang="en-US"/>
            <a:t> the revised EPAF.</a:t>
          </a:r>
        </a:p>
      </dgm:t>
    </dgm:pt>
    <dgm:pt modelId="{11E7F939-3E97-4142-9969-B2515387C523}" type="parTrans" cxnId="{9207D227-8643-402C-95BB-F3723A5CF55F}">
      <dgm:prSet/>
      <dgm:spPr/>
      <dgm:t>
        <a:bodyPr/>
        <a:lstStyle/>
        <a:p>
          <a:endParaRPr lang="en-US"/>
        </a:p>
      </dgm:t>
    </dgm:pt>
    <dgm:pt modelId="{57FE1454-F143-4BF3-95FB-F57104E8041A}" type="sibTrans" cxnId="{9207D227-8643-402C-95BB-F3723A5CF55F}">
      <dgm:prSet/>
      <dgm:spPr/>
      <dgm:t>
        <a:bodyPr/>
        <a:lstStyle/>
        <a:p>
          <a:endParaRPr lang="en-US"/>
        </a:p>
      </dgm:t>
    </dgm:pt>
    <dgm:pt modelId="{86612A78-B7B7-4511-8F2A-152156205B76}" type="pres">
      <dgm:prSet presAssocID="{5CFF1C56-78EF-4157-A6AB-28389D92E9D3}" presName="linear" presStyleCnt="0">
        <dgm:presLayoutVars>
          <dgm:animLvl val="lvl"/>
          <dgm:resizeHandles val="exact"/>
        </dgm:presLayoutVars>
      </dgm:prSet>
      <dgm:spPr/>
    </dgm:pt>
    <dgm:pt modelId="{F80F79FF-9AEC-4055-B21F-6CDC188F977D}" type="pres">
      <dgm:prSet presAssocID="{F5348B4E-168C-421D-A404-5D5BDA24336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8DD420B7-A77C-458B-A8AE-04903ABB7F3D}" type="pres">
      <dgm:prSet presAssocID="{F51047C8-8102-4807-BD83-37BCBC7E73D3}" presName="spacer" presStyleCnt="0"/>
      <dgm:spPr/>
    </dgm:pt>
    <dgm:pt modelId="{43739EB2-D0C7-453A-876F-638FA26AB1F1}" type="pres">
      <dgm:prSet presAssocID="{D7FB616A-681E-40D5-AD6A-B9104592BFA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114052F0-027A-453E-97C9-741F06A7C4C8}" type="pres">
      <dgm:prSet presAssocID="{856A3FE6-6096-4F03-B591-B94E958244E4}" presName="spacer" presStyleCnt="0"/>
      <dgm:spPr/>
    </dgm:pt>
    <dgm:pt modelId="{26B7104A-4C7A-4850-86EB-E5ACAA3ED341}" type="pres">
      <dgm:prSet presAssocID="{BCAF46CA-9C44-4886-A854-A60C5F7AD466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92A9C48-5B9A-40C3-9C0E-BB82F9EADCA3}" type="pres">
      <dgm:prSet presAssocID="{64EB9812-BAD6-4C3E-B56E-6F0576588F9B}" presName="spacer" presStyleCnt="0"/>
      <dgm:spPr/>
    </dgm:pt>
    <dgm:pt modelId="{3BEBCCFB-8BF7-4A40-8B8C-13ED30F2F1BA}" type="pres">
      <dgm:prSet presAssocID="{07DBCDCF-7036-46CE-823B-EC2D800CE81A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C508E3D1-725E-448C-86EB-C1E40B97E05A}" type="pres">
      <dgm:prSet presAssocID="{496BDD33-35F6-490D-BB57-10B6FBEDF301}" presName="spacer" presStyleCnt="0"/>
      <dgm:spPr/>
    </dgm:pt>
    <dgm:pt modelId="{45323991-5FD6-4F7A-B267-B567A6307DA2}" type="pres">
      <dgm:prSet presAssocID="{AAFF779E-1FDC-47F8-BB6F-08DA7F3A206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9207D227-8643-402C-95BB-F3723A5CF55F}" srcId="{5CFF1C56-78EF-4157-A6AB-28389D92E9D3}" destId="{AAFF779E-1FDC-47F8-BB6F-08DA7F3A2067}" srcOrd="4" destOrd="0" parTransId="{11E7F939-3E97-4142-9969-B2515387C523}" sibTransId="{57FE1454-F143-4BF3-95FB-F57104E8041A}"/>
    <dgm:cxn modelId="{5D29662F-B0A1-4467-B0BD-195EF142645C}" type="presOf" srcId="{BCAF46CA-9C44-4886-A854-A60C5F7AD466}" destId="{26B7104A-4C7A-4850-86EB-E5ACAA3ED341}" srcOrd="0" destOrd="0" presId="urn:microsoft.com/office/officeart/2005/8/layout/vList2"/>
    <dgm:cxn modelId="{5E99F73E-9917-4CBD-8C22-A8542214AF11}" srcId="{5CFF1C56-78EF-4157-A6AB-28389D92E9D3}" destId="{BCAF46CA-9C44-4886-A854-A60C5F7AD466}" srcOrd="2" destOrd="0" parTransId="{C5506E22-99D3-4F12-8C06-53AF5729C8B8}" sibTransId="{64EB9812-BAD6-4C3E-B56E-6F0576588F9B}"/>
    <dgm:cxn modelId="{0A8DD664-B1F1-4E46-A855-882E2001A9A6}" type="presOf" srcId="{AAFF779E-1FDC-47F8-BB6F-08DA7F3A2067}" destId="{45323991-5FD6-4F7A-B267-B567A6307DA2}" srcOrd="0" destOrd="0" presId="urn:microsoft.com/office/officeart/2005/8/layout/vList2"/>
    <dgm:cxn modelId="{3ED96E8B-0733-43A8-BCB5-A618E95CFD08}" srcId="{5CFF1C56-78EF-4157-A6AB-28389D92E9D3}" destId="{D7FB616A-681E-40D5-AD6A-B9104592BFA8}" srcOrd="1" destOrd="0" parTransId="{DAE1AF7E-02BF-49FE-834B-81C111D2F9FD}" sibTransId="{856A3FE6-6096-4F03-B591-B94E958244E4}"/>
    <dgm:cxn modelId="{41FFAB8D-C679-4BCF-80A4-DE02CB042BF7}" srcId="{5CFF1C56-78EF-4157-A6AB-28389D92E9D3}" destId="{07DBCDCF-7036-46CE-823B-EC2D800CE81A}" srcOrd="3" destOrd="0" parTransId="{7320F2B3-FCF4-4ED3-ACE8-35177F83064A}" sibTransId="{496BDD33-35F6-490D-BB57-10B6FBEDF301}"/>
    <dgm:cxn modelId="{F0C7C794-DE3E-43F7-98D0-3E8595379AEE}" srcId="{5CFF1C56-78EF-4157-A6AB-28389D92E9D3}" destId="{F5348B4E-168C-421D-A404-5D5BDA243361}" srcOrd="0" destOrd="0" parTransId="{B2EA02D0-565D-47C1-8294-A538E801A61A}" sibTransId="{F51047C8-8102-4807-BD83-37BCBC7E73D3}"/>
    <dgm:cxn modelId="{68CD13ED-005F-42E3-AB07-AFE2EF6AA2F2}" type="presOf" srcId="{F5348B4E-168C-421D-A404-5D5BDA243361}" destId="{F80F79FF-9AEC-4055-B21F-6CDC188F977D}" srcOrd="0" destOrd="0" presId="urn:microsoft.com/office/officeart/2005/8/layout/vList2"/>
    <dgm:cxn modelId="{6AB8DAEE-42A3-4A1A-BABF-4B56466EAFF6}" type="presOf" srcId="{5CFF1C56-78EF-4157-A6AB-28389D92E9D3}" destId="{86612A78-B7B7-4511-8F2A-152156205B76}" srcOrd="0" destOrd="0" presId="urn:microsoft.com/office/officeart/2005/8/layout/vList2"/>
    <dgm:cxn modelId="{327165F8-B0CD-47A0-AE3B-B8DCA55C6A86}" type="presOf" srcId="{D7FB616A-681E-40D5-AD6A-B9104592BFA8}" destId="{43739EB2-D0C7-453A-876F-638FA26AB1F1}" srcOrd="0" destOrd="0" presId="urn:microsoft.com/office/officeart/2005/8/layout/vList2"/>
    <dgm:cxn modelId="{64A3EEFF-1353-4F95-88F6-CC4C0116056A}" type="presOf" srcId="{07DBCDCF-7036-46CE-823B-EC2D800CE81A}" destId="{3BEBCCFB-8BF7-4A40-8B8C-13ED30F2F1BA}" srcOrd="0" destOrd="0" presId="urn:microsoft.com/office/officeart/2005/8/layout/vList2"/>
    <dgm:cxn modelId="{98EFB9D1-76B0-4E78-A162-9E724C5408F1}" type="presParOf" srcId="{86612A78-B7B7-4511-8F2A-152156205B76}" destId="{F80F79FF-9AEC-4055-B21F-6CDC188F977D}" srcOrd="0" destOrd="0" presId="urn:microsoft.com/office/officeart/2005/8/layout/vList2"/>
    <dgm:cxn modelId="{070AFE2E-AF12-46AF-A6E8-67E6E73CD1B2}" type="presParOf" srcId="{86612A78-B7B7-4511-8F2A-152156205B76}" destId="{8DD420B7-A77C-458B-A8AE-04903ABB7F3D}" srcOrd="1" destOrd="0" presId="urn:microsoft.com/office/officeart/2005/8/layout/vList2"/>
    <dgm:cxn modelId="{7E0F3D65-94F8-4FEC-973C-E56915763820}" type="presParOf" srcId="{86612A78-B7B7-4511-8F2A-152156205B76}" destId="{43739EB2-D0C7-453A-876F-638FA26AB1F1}" srcOrd="2" destOrd="0" presId="urn:microsoft.com/office/officeart/2005/8/layout/vList2"/>
    <dgm:cxn modelId="{133474F7-7CD9-4F2B-B7DA-5C19AD39ED87}" type="presParOf" srcId="{86612A78-B7B7-4511-8F2A-152156205B76}" destId="{114052F0-027A-453E-97C9-741F06A7C4C8}" srcOrd="3" destOrd="0" presId="urn:microsoft.com/office/officeart/2005/8/layout/vList2"/>
    <dgm:cxn modelId="{53263703-4BBD-447D-8BDA-101708BD2091}" type="presParOf" srcId="{86612A78-B7B7-4511-8F2A-152156205B76}" destId="{26B7104A-4C7A-4850-86EB-E5ACAA3ED341}" srcOrd="4" destOrd="0" presId="urn:microsoft.com/office/officeart/2005/8/layout/vList2"/>
    <dgm:cxn modelId="{09AECA22-962C-40E6-8EC4-84471935DF46}" type="presParOf" srcId="{86612A78-B7B7-4511-8F2A-152156205B76}" destId="{992A9C48-5B9A-40C3-9C0E-BB82F9EADCA3}" srcOrd="5" destOrd="0" presId="urn:microsoft.com/office/officeart/2005/8/layout/vList2"/>
    <dgm:cxn modelId="{392C44FF-1A2A-4FCB-A08F-3444FF95C6E4}" type="presParOf" srcId="{86612A78-B7B7-4511-8F2A-152156205B76}" destId="{3BEBCCFB-8BF7-4A40-8B8C-13ED30F2F1BA}" srcOrd="6" destOrd="0" presId="urn:microsoft.com/office/officeart/2005/8/layout/vList2"/>
    <dgm:cxn modelId="{67D86A40-1489-42F8-A61A-261030BB1655}" type="presParOf" srcId="{86612A78-B7B7-4511-8F2A-152156205B76}" destId="{C508E3D1-725E-448C-86EB-C1E40B97E05A}" srcOrd="7" destOrd="0" presId="urn:microsoft.com/office/officeart/2005/8/layout/vList2"/>
    <dgm:cxn modelId="{FCB6664C-13DA-4297-B598-A3AFE16F2C8B}" type="presParOf" srcId="{86612A78-B7B7-4511-8F2A-152156205B76}" destId="{45323991-5FD6-4F7A-B267-B567A6307DA2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4D195-867F-4195-994E-ADE01EAE6628}">
      <dsp:nvSpPr>
        <dsp:cNvPr id="0" name=""/>
        <dsp:cNvSpPr/>
      </dsp:nvSpPr>
      <dsp:spPr>
        <a:xfrm>
          <a:off x="0" y="78669"/>
          <a:ext cx="10515600" cy="9945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Once you select the Approval Category, a list of active jobs for the student is returned. </a:t>
          </a:r>
        </a:p>
      </dsp:txBody>
      <dsp:txXfrm>
        <a:off x="48547" y="127216"/>
        <a:ext cx="10418506" cy="897406"/>
      </dsp:txXfrm>
    </dsp:sp>
    <dsp:sp modelId="{D168F6E7-75D2-456F-B28D-4C9CD245A450}">
      <dsp:nvSpPr>
        <dsp:cNvPr id="0" name=""/>
        <dsp:cNvSpPr/>
      </dsp:nvSpPr>
      <dsp:spPr>
        <a:xfrm>
          <a:off x="0" y="1145169"/>
          <a:ext cx="10515600" cy="99450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For a new hire, there should </a:t>
          </a:r>
          <a:r>
            <a:rPr lang="en-US" sz="2500" u="sng" kern="1200"/>
            <a:t>not</a:t>
          </a:r>
          <a:r>
            <a:rPr lang="en-US" sz="2500" kern="1200"/>
            <a:t> be any jobs listed.</a:t>
          </a:r>
        </a:p>
      </dsp:txBody>
      <dsp:txXfrm>
        <a:off x="48547" y="1193716"/>
        <a:ext cx="10418506" cy="897406"/>
      </dsp:txXfrm>
    </dsp:sp>
    <dsp:sp modelId="{7B7DBDFC-BD80-44B3-83C0-5FB2EF520799}">
      <dsp:nvSpPr>
        <dsp:cNvPr id="0" name=""/>
        <dsp:cNvSpPr/>
      </dsp:nvSpPr>
      <dsp:spPr>
        <a:xfrm>
          <a:off x="0" y="2211669"/>
          <a:ext cx="10515600" cy="99450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Click the All Jobs button to see the complete job history for the student, both active and termed jobs.</a:t>
          </a:r>
        </a:p>
      </dsp:txBody>
      <dsp:txXfrm>
        <a:off x="48547" y="2260216"/>
        <a:ext cx="10418506" cy="897406"/>
      </dsp:txXfrm>
    </dsp:sp>
    <dsp:sp modelId="{2BAEF55B-075A-452B-BE6F-CC5A0E089FF3}">
      <dsp:nvSpPr>
        <dsp:cNvPr id="0" name=""/>
        <dsp:cNvSpPr/>
      </dsp:nvSpPr>
      <dsp:spPr>
        <a:xfrm>
          <a:off x="0" y="3278169"/>
          <a:ext cx="10515600" cy="9945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Review the student’s job history.</a:t>
          </a:r>
        </a:p>
      </dsp:txBody>
      <dsp:txXfrm>
        <a:off x="48547" y="3326716"/>
        <a:ext cx="10418506" cy="897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B771A-2606-4B0E-AF96-1593833282C1}">
      <dsp:nvSpPr>
        <dsp:cNvPr id="0" name=""/>
        <dsp:cNvSpPr/>
      </dsp:nvSpPr>
      <dsp:spPr>
        <a:xfrm>
          <a:off x="83784" y="1069"/>
          <a:ext cx="2259213" cy="11296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Reactivating a job is “re-using” a job by adding new dates and job details to a previously termed job.</a:t>
          </a:r>
        </a:p>
      </dsp:txBody>
      <dsp:txXfrm>
        <a:off x="116869" y="34154"/>
        <a:ext cx="2193043" cy="1063436"/>
      </dsp:txXfrm>
    </dsp:sp>
    <dsp:sp modelId="{79482080-9DDF-4B4F-BC46-4385C101E6A6}">
      <dsp:nvSpPr>
        <dsp:cNvPr id="0" name=""/>
        <dsp:cNvSpPr/>
      </dsp:nvSpPr>
      <dsp:spPr>
        <a:xfrm>
          <a:off x="2907800" y="1069"/>
          <a:ext cx="2259213" cy="11296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Why choose this option? </a:t>
          </a:r>
        </a:p>
      </dsp:txBody>
      <dsp:txXfrm>
        <a:off x="2940885" y="34154"/>
        <a:ext cx="2193043" cy="1063436"/>
      </dsp:txXfrm>
    </dsp:sp>
    <dsp:sp modelId="{AEAF9077-8B5F-4C7F-8349-4A6EA860CA8C}">
      <dsp:nvSpPr>
        <dsp:cNvPr id="0" name=""/>
        <dsp:cNvSpPr/>
      </dsp:nvSpPr>
      <dsp:spPr>
        <a:xfrm>
          <a:off x="3133722" y="1130676"/>
          <a:ext cx="225921" cy="847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205"/>
              </a:lnTo>
              <a:lnTo>
                <a:pt x="225921" y="8472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1B068-726B-4214-B234-DE13858E17A4}">
      <dsp:nvSpPr>
        <dsp:cNvPr id="0" name=""/>
        <dsp:cNvSpPr/>
      </dsp:nvSpPr>
      <dsp:spPr>
        <a:xfrm>
          <a:off x="3359643" y="1413077"/>
          <a:ext cx="1807370" cy="1129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Keeps student job history to a minimum.</a:t>
          </a:r>
        </a:p>
      </dsp:txBody>
      <dsp:txXfrm>
        <a:off x="3392728" y="1446162"/>
        <a:ext cx="1741200" cy="1063436"/>
      </dsp:txXfrm>
    </dsp:sp>
    <dsp:sp modelId="{08E4569B-BC18-4705-B8D0-30911A1CA47C}">
      <dsp:nvSpPr>
        <dsp:cNvPr id="0" name=""/>
        <dsp:cNvSpPr/>
      </dsp:nvSpPr>
      <dsp:spPr>
        <a:xfrm>
          <a:off x="5731817" y="1069"/>
          <a:ext cx="2259213" cy="11296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When reactivating, look at job number and suffix.</a:t>
          </a:r>
        </a:p>
      </dsp:txBody>
      <dsp:txXfrm>
        <a:off x="5764902" y="34154"/>
        <a:ext cx="2193043" cy="1063436"/>
      </dsp:txXfrm>
    </dsp:sp>
    <dsp:sp modelId="{DC51DEFA-80D7-4E45-9C6F-12C447F73A5A}">
      <dsp:nvSpPr>
        <dsp:cNvPr id="0" name=""/>
        <dsp:cNvSpPr/>
      </dsp:nvSpPr>
      <dsp:spPr>
        <a:xfrm>
          <a:off x="5957738" y="1130676"/>
          <a:ext cx="225921" cy="847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7205"/>
              </a:lnTo>
              <a:lnTo>
                <a:pt x="225921" y="847205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6DE31-FAAB-4681-AD03-019B80AF2019}">
      <dsp:nvSpPr>
        <dsp:cNvPr id="0" name=""/>
        <dsp:cNvSpPr/>
      </dsp:nvSpPr>
      <dsp:spPr>
        <a:xfrm>
          <a:off x="6183660" y="1413077"/>
          <a:ext cx="1807370" cy="11296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Make sure the job you select to reactivate is the job number and suffix type (academic year or summer) as the job you will set up.</a:t>
          </a:r>
        </a:p>
      </dsp:txBody>
      <dsp:txXfrm>
        <a:off x="6216745" y="1446162"/>
        <a:ext cx="1741200" cy="10634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C3E34-DF12-4B93-8EB8-C05CA40C0C83}">
      <dsp:nvSpPr>
        <dsp:cNvPr id="0" name=""/>
        <dsp:cNvSpPr/>
      </dsp:nvSpPr>
      <dsp:spPr>
        <a:xfrm>
          <a:off x="0" y="15322"/>
          <a:ext cx="8074815" cy="5958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After reviewing the job history, you can select a new Approval Category if needed.</a:t>
          </a:r>
        </a:p>
      </dsp:txBody>
      <dsp:txXfrm>
        <a:off x="29088" y="44410"/>
        <a:ext cx="8016639" cy="537701"/>
      </dsp:txXfrm>
    </dsp:sp>
    <dsp:sp modelId="{49B7060D-D05A-4861-82D0-C60C4C8084AB}">
      <dsp:nvSpPr>
        <dsp:cNvPr id="0" name=""/>
        <dsp:cNvSpPr/>
      </dsp:nvSpPr>
      <dsp:spPr>
        <a:xfrm>
          <a:off x="0" y="654399"/>
          <a:ext cx="8074815" cy="595877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Once you select a new Approval Category, a list of active jobs for the student is again returned. </a:t>
          </a:r>
        </a:p>
      </dsp:txBody>
      <dsp:txXfrm>
        <a:off x="29088" y="683487"/>
        <a:ext cx="8016639" cy="537701"/>
      </dsp:txXfrm>
    </dsp:sp>
    <dsp:sp modelId="{7ACD34D8-614B-4D53-B840-021CDAFBD322}">
      <dsp:nvSpPr>
        <dsp:cNvPr id="0" name=""/>
        <dsp:cNvSpPr/>
      </dsp:nvSpPr>
      <dsp:spPr>
        <a:xfrm>
          <a:off x="0" y="1293477"/>
          <a:ext cx="8074815" cy="595877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Click the All Jobs button to see the complete job history for the student. </a:t>
          </a:r>
        </a:p>
      </dsp:txBody>
      <dsp:txXfrm>
        <a:off x="29088" y="1322565"/>
        <a:ext cx="8016639" cy="537701"/>
      </dsp:txXfrm>
    </dsp:sp>
    <dsp:sp modelId="{88E3E766-67D7-4550-ACB8-2EDCFDA8F27A}">
      <dsp:nvSpPr>
        <dsp:cNvPr id="0" name=""/>
        <dsp:cNvSpPr/>
      </dsp:nvSpPr>
      <dsp:spPr>
        <a:xfrm>
          <a:off x="0" y="1932554"/>
          <a:ext cx="8074815" cy="595877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Use the Radio Button to select the job you need if you are reactivating or making a change to an existing job.</a:t>
          </a:r>
        </a:p>
      </dsp:txBody>
      <dsp:txXfrm>
        <a:off x="29088" y="1961642"/>
        <a:ext cx="8016639" cy="5377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0C09C-0BAF-4661-9932-1BEA12628A6D}">
      <dsp:nvSpPr>
        <dsp:cNvPr id="0" name=""/>
        <dsp:cNvSpPr/>
      </dsp:nvSpPr>
      <dsp:spPr>
        <a:xfrm>
          <a:off x="0" y="85277"/>
          <a:ext cx="4840900" cy="556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Warning messages may appear. These are OK and no action is needed.</a:t>
          </a:r>
        </a:p>
      </dsp:txBody>
      <dsp:txXfrm>
        <a:off x="27187" y="112464"/>
        <a:ext cx="4786526" cy="502546"/>
      </dsp:txXfrm>
    </dsp:sp>
    <dsp:sp modelId="{2EA9ABB9-45A4-4BBC-84A8-82A381942E9F}">
      <dsp:nvSpPr>
        <dsp:cNvPr id="0" name=""/>
        <dsp:cNvSpPr/>
      </dsp:nvSpPr>
      <dsp:spPr>
        <a:xfrm>
          <a:off x="0" y="682517"/>
          <a:ext cx="4840900" cy="556920"/>
        </a:xfrm>
        <a:prstGeom prst="roundRect">
          <a:avLst/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After you submit your EPAF successfully, it will be reviewed by Student Employment. </a:t>
          </a:r>
        </a:p>
      </dsp:txBody>
      <dsp:txXfrm>
        <a:off x="27187" y="709704"/>
        <a:ext cx="4786526" cy="502546"/>
      </dsp:txXfrm>
    </dsp:sp>
    <dsp:sp modelId="{E21925BE-B827-43D7-8581-631441550222}">
      <dsp:nvSpPr>
        <dsp:cNvPr id="0" name=""/>
        <dsp:cNvSpPr/>
      </dsp:nvSpPr>
      <dsp:spPr>
        <a:xfrm>
          <a:off x="0" y="1279757"/>
          <a:ext cx="4840900" cy="55692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This process generally takes 24 hours. </a:t>
          </a:r>
        </a:p>
      </dsp:txBody>
      <dsp:txXfrm>
        <a:off x="27187" y="1306944"/>
        <a:ext cx="4786526" cy="502546"/>
      </dsp:txXfrm>
    </dsp:sp>
    <dsp:sp modelId="{5536CA97-7AE4-4BF0-BD64-C2DFB0DA1DCE}">
      <dsp:nvSpPr>
        <dsp:cNvPr id="0" name=""/>
        <dsp:cNvSpPr/>
      </dsp:nvSpPr>
      <dsp:spPr>
        <a:xfrm>
          <a:off x="0" y="1876997"/>
          <a:ext cx="4840900" cy="5569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Your EPAF will be approved -- or it may be returned for correction.</a:t>
          </a:r>
        </a:p>
      </dsp:txBody>
      <dsp:txXfrm>
        <a:off x="27187" y="1904184"/>
        <a:ext cx="4786526" cy="502546"/>
      </dsp:txXfrm>
    </dsp:sp>
    <dsp:sp modelId="{C1C99662-8DC2-4D3B-99C7-709A7B2591CA}">
      <dsp:nvSpPr>
        <dsp:cNvPr id="0" name=""/>
        <dsp:cNvSpPr/>
      </dsp:nvSpPr>
      <dsp:spPr>
        <a:xfrm>
          <a:off x="0" y="2474237"/>
          <a:ext cx="4840900" cy="55692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You must monitor and check the status of all of your EPAFs – there are no automatic notifications for the process. </a:t>
          </a:r>
        </a:p>
      </dsp:txBody>
      <dsp:txXfrm>
        <a:off x="27187" y="2501424"/>
        <a:ext cx="4786526" cy="502546"/>
      </dsp:txXfrm>
    </dsp:sp>
    <dsp:sp modelId="{ECCA0BA8-8A26-4A04-BFC9-CBB9B22AC12E}">
      <dsp:nvSpPr>
        <dsp:cNvPr id="0" name=""/>
        <dsp:cNvSpPr/>
      </dsp:nvSpPr>
      <dsp:spPr>
        <a:xfrm>
          <a:off x="0" y="3071478"/>
          <a:ext cx="4840900" cy="556920"/>
        </a:xfrm>
        <a:prstGeom prst="roundRect">
          <a:avLst/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Use the EPAF Originator Summary to track your EPAFs.</a:t>
          </a:r>
        </a:p>
      </dsp:txBody>
      <dsp:txXfrm>
        <a:off x="27187" y="3098665"/>
        <a:ext cx="4786526" cy="502546"/>
      </dsp:txXfrm>
    </dsp:sp>
    <dsp:sp modelId="{0D481898-E330-49F2-9390-B1AA6E747FDE}">
      <dsp:nvSpPr>
        <dsp:cNvPr id="0" name=""/>
        <dsp:cNvSpPr/>
      </dsp:nvSpPr>
      <dsp:spPr>
        <a:xfrm>
          <a:off x="0" y="3668718"/>
          <a:ext cx="4840900" cy="5569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NOTE: If error messages appear, you will need to correct the errors before your EPAF can be processed.</a:t>
          </a:r>
        </a:p>
      </dsp:txBody>
      <dsp:txXfrm>
        <a:off x="27187" y="3695905"/>
        <a:ext cx="4786526" cy="502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0F79FF-9AEC-4055-B21F-6CDC188F977D}">
      <dsp:nvSpPr>
        <dsp:cNvPr id="0" name=""/>
        <dsp:cNvSpPr/>
      </dsp:nvSpPr>
      <dsp:spPr>
        <a:xfrm>
          <a:off x="0" y="11002"/>
          <a:ext cx="8074815" cy="4767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The status will be changed from “Pending” to “Returned for Correction.”</a:t>
          </a:r>
        </a:p>
      </dsp:txBody>
      <dsp:txXfrm>
        <a:off x="23271" y="34273"/>
        <a:ext cx="8028273" cy="430159"/>
      </dsp:txXfrm>
    </dsp:sp>
    <dsp:sp modelId="{43739EB2-D0C7-453A-876F-638FA26AB1F1}">
      <dsp:nvSpPr>
        <dsp:cNvPr id="0" name=""/>
        <dsp:cNvSpPr/>
      </dsp:nvSpPr>
      <dsp:spPr>
        <a:xfrm>
          <a:off x="0" y="522264"/>
          <a:ext cx="8074815" cy="476701"/>
        </a:xfrm>
        <a:prstGeom prst="round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A comment will be added with information on how to correct your EPAF.</a:t>
          </a:r>
        </a:p>
      </dsp:txBody>
      <dsp:txXfrm>
        <a:off x="23271" y="545535"/>
        <a:ext cx="8028273" cy="430159"/>
      </dsp:txXfrm>
    </dsp:sp>
    <dsp:sp modelId="{26B7104A-4C7A-4850-86EB-E5ACAA3ED341}">
      <dsp:nvSpPr>
        <dsp:cNvPr id="0" name=""/>
        <dsp:cNvSpPr/>
      </dsp:nvSpPr>
      <dsp:spPr>
        <a:xfrm>
          <a:off x="0" y="1033526"/>
          <a:ext cx="8074815" cy="476701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The job will </a:t>
          </a:r>
          <a:r>
            <a:rPr lang="en-US" sz="1200" u="sng" kern="1200"/>
            <a:t>not</a:t>
          </a:r>
          <a:r>
            <a:rPr lang="en-US" sz="1200" kern="1200"/>
            <a:t> automatically be uploaded to Banner until corrections are made and the EPAF is re-submitted.</a:t>
          </a:r>
        </a:p>
      </dsp:txBody>
      <dsp:txXfrm>
        <a:off x="23271" y="1056797"/>
        <a:ext cx="8028273" cy="430159"/>
      </dsp:txXfrm>
    </dsp:sp>
    <dsp:sp modelId="{3BEBCCFB-8BF7-4A40-8B8C-13ED30F2F1BA}">
      <dsp:nvSpPr>
        <dsp:cNvPr id="0" name=""/>
        <dsp:cNvSpPr/>
      </dsp:nvSpPr>
      <dsp:spPr>
        <a:xfrm>
          <a:off x="0" y="1544787"/>
          <a:ext cx="8074815" cy="476701"/>
        </a:xfrm>
        <a:prstGeom prst="round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Review the comment added to your EPAF. </a:t>
          </a:r>
        </a:p>
      </dsp:txBody>
      <dsp:txXfrm>
        <a:off x="23271" y="1568058"/>
        <a:ext cx="8028273" cy="430159"/>
      </dsp:txXfrm>
    </dsp:sp>
    <dsp:sp modelId="{45323991-5FD6-4F7A-B267-B567A6307DA2}">
      <dsp:nvSpPr>
        <dsp:cNvPr id="0" name=""/>
        <dsp:cNvSpPr/>
      </dsp:nvSpPr>
      <dsp:spPr>
        <a:xfrm>
          <a:off x="0" y="2056049"/>
          <a:ext cx="8074815" cy="476701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Use the </a:t>
          </a:r>
          <a:r>
            <a:rPr lang="en-US" sz="1200" b="1" kern="1200"/>
            <a:t>Update</a:t>
          </a:r>
          <a:r>
            <a:rPr lang="en-US" sz="1200" kern="1200"/>
            <a:t> button to open and update the EPAF and make the necessary corrections. Then, </a:t>
          </a:r>
          <a:r>
            <a:rPr lang="en-US" sz="1200" b="1" kern="1200"/>
            <a:t>Save</a:t>
          </a:r>
          <a:r>
            <a:rPr lang="en-US" sz="1200" kern="1200"/>
            <a:t> and </a:t>
          </a:r>
          <a:r>
            <a:rPr lang="en-US" sz="1200" b="1" kern="1200"/>
            <a:t>Submit</a:t>
          </a:r>
          <a:r>
            <a:rPr lang="en-US" sz="1200" kern="1200"/>
            <a:t> the revised EPAF.</a:t>
          </a:r>
        </a:p>
      </dsp:txBody>
      <dsp:txXfrm>
        <a:off x="23271" y="2079320"/>
        <a:ext cx="8028273" cy="430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5709E-B993-4559-9380-08B14D960B33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D0F51-3AEA-4AD3-A003-4F99F077A3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48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2T17:47:52.083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51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4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33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01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530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39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8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64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889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49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44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A21D1-F6AB-42CA-951B-D99513C185B1}" type="datetimeFigureOut">
              <a:rPr lang="en-US" smtClean="0"/>
              <a:t>11/12/2024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53B58-1CB5-4C2C-926C-CEC0556D0A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86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1" y="1036674"/>
            <a:ext cx="3689096" cy="3514364"/>
          </a:xfrm>
        </p:spPr>
        <p:txBody>
          <a:bodyPr anchor="b">
            <a:normAutofit/>
          </a:bodyPr>
          <a:lstStyle/>
          <a:p>
            <a:pPr algn="r"/>
            <a:r>
              <a:rPr lang="en-US" sz="7200"/>
              <a:t>EPAF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2" y="4582814"/>
            <a:ext cx="3689094" cy="1312657"/>
          </a:xfrm>
        </p:spPr>
        <p:txBody>
          <a:bodyPr anchor="t">
            <a:normAutofit/>
          </a:bodyPr>
          <a:lstStyle/>
          <a:p>
            <a:pPr algn="r"/>
            <a:r>
              <a:rPr lang="en-US" sz="1700"/>
              <a:t>Electronic Personnel Action Forms</a:t>
            </a:r>
          </a:p>
          <a:p>
            <a:pPr algn="r"/>
            <a:r>
              <a:rPr lang="en-US" sz="1700"/>
              <a:t>What is EPAF?</a:t>
            </a:r>
          </a:p>
          <a:p>
            <a:pPr algn="r"/>
            <a:r>
              <a:rPr lang="en-US" sz="1700"/>
              <a:t>On-line form for student hourly and salary jobs</a:t>
            </a:r>
          </a:p>
        </p:txBody>
      </p:sp>
      <p:pic>
        <p:nvPicPr>
          <p:cNvPr id="4" name="Picture 3" descr="07_UNC_WM+bear_ver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42862" y="2092933"/>
            <a:ext cx="4811872" cy="21051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7400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100"/>
              <a:t>Change Today’s date to: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lvl="1"/>
            <a:r>
              <a:rPr lang="en-US" sz="1500" dirty="0"/>
              <a:t>The first day of the work period during which the student begins work either the 1</a:t>
            </a:r>
            <a:r>
              <a:rPr lang="en-US" sz="1500" baseline="30000" dirty="0"/>
              <a:t>st</a:t>
            </a:r>
            <a:r>
              <a:rPr lang="en-US" sz="1500" dirty="0"/>
              <a:t> or 16</a:t>
            </a:r>
            <a:r>
              <a:rPr lang="en-US" sz="1500" baseline="30000" dirty="0"/>
              <a:t>th</a:t>
            </a:r>
            <a:r>
              <a:rPr lang="en-US" sz="1500" dirty="0"/>
              <a:t>.</a:t>
            </a:r>
          </a:p>
          <a:p>
            <a:pPr marL="457200" lvl="1" indent="0">
              <a:buNone/>
            </a:pPr>
            <a:endParaRPr lang="en-US" sz="1500" dirty="0"/>
          </a:p>
          <a:p>
            <a:pPr lvl="1"/>
            <a:r>
              <a:rPr lang="en-US" sz="1500" dirty="0"/>
              <a:t>The Query/Effective Date becomes the starting date for the hourly time sheet.</a:t>
            </a:r>
          </a:p>
          <a:p>
            <a:pPr marL="457200" lvl="1" indent="0">
              <a:buNone/>
            </a:pPr>
            <a:endParaRPr lang="en-US" sz="1500" dirty="0"/>
          </a:p>
          <a:p>
            <a:pPr lvl="1"/>
            <a:r>
              <a:rPr lang="en-US" sz="1500" dirty="0"/>
              <a:t>For pay rate changes, FOAP changes, etc., date must be 1</a:t>
            </a:r>
            <a:r>
              <a:rPr lang="en-US" sz="1500" baseline="30000" dirty="0"/>
              <a:t>st</a:t>
            </a:r>
            <a:r>
              <a:rPr lang="en-US" sz="1500" dirty="0"/>
              <a:t> or 16</a:t>
            </a:r>
            <a:r>
              <a:rPr lang="en-US" sz="1500" baseline="30000" dirty="0"/>
              <a:t>th</a:t>
            </a:r>
            <a:r>
              <a:rPr lang="en-US" sz="1500" dirty="0"/>
              <a:t>.</a:t>
            </a:r>
          </a:p>
          <a:p>
            <a:pPr lvl="1"/>
            <a:endParaRPr lang="en-US" sz="1500" dirty="0"/>
          </a:p>
          <a:p>
            <a:pPr lvl="1"/>
            <a:r>
              <a:rPr lang="en-US" sz="1500" dirty="0"/>
              <a:t>When terming a job, use the last day of the work period during which the student stops work 15</a:t>
            </a:r>
            <a:r>
              <a:rPr lang="en-US" sz="1500" baseline="30000" dirty="0"/>
              <a:t>th</a:t>
            </a:r>
            <a:r>
              <a:rPr lang="en-US" sz="1500" dirty="0"/>
              <a:t> or last day of the month (30</a:t>
            </a:r>
            <a:r>
              <a:rPr lang="en-US" sz="1500" baseline="30000" dirty="0"/>
              <a:t>th</a:t>
            </a:r>
            <a:r>
              <a:rPr lang="en-US" sz="1500" dirty="0"/>
              <a:t> or 31</a:t>
            </a:r>
            <a:r>
              <a:rPr lang="en-US" sz="1500" baseline="30000" dirty="0"/>
              <a:t>st</a:t>
            </a:r>
            <a:r>
              <a:rPr lang="en-US" sz="1500" dirty="0"/>
              <a:t>).</a:t>
            </a:r>
          </a:p>
          <a:p>
            <a:pPr marL="457200" lvl="1" indent="0">
              <a:buNone/>
            </a:pPr>
            <a:endParaRPr lang="en-US" sz="1500" dirty="0"/>
          </a:p>
          <a:p>
            <a:pPr marL="0" lvl="0" indent="0">
              <a:buNone/>
            </a:pPr>
            <a:endParaRPr lang="en-US" sz="1500" dirty="0"/>
          </a:p>
          <a:p>
            <a:pPr marL="0" indent="0">
              <a:buNone/>
            </a:pPr>
            <a:endParaRPr lang="en-US" sz="1500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62734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9899"/>
          </a:xfrm>
        </p:spPr>
        <p:txBody>
          <a:bodyPr/>
          <a:lstStyle/>
          <a:p>
            <a:r>
              <a:rPr lang="en-US" dirty="0"/>
              <a:t>EPAF Approval Category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5025"/>
            <a:ext cx="10515600" cy="4961938"/>
          </a:xfrm>
        </p:spPr>
        <p:txBody>
          <a:bodyPr>
            <a:normAutofit/>
          </a:bodyPr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sz="1800" dirty="0"/>
              <a:t>3.	The Approval Category is the type of EPAF  - or job action.</a:t>
            </a:r>
          </a:p>
          <a:p>
            <a:pPr lvl="2"/>
            <a:r>
              <a:rPr lang="en-US" sz="1800" dirty="0"/>
              <a:t>Click the Drop Down arrow to see the list of Approval Categories.</a:t>
            </a:r>
          </a:p>
          <a:p>
            <a:pPr marL="0" lvl="0" indent="0">
              <a:spcBef>
                <a:spcPts val="500"/>
              </a:spcBef>
              <a:buFont typeface="Arial" panose="020B0604020202020204" pitchFamily="34" charset="0"/>
              <a:buNone/>
            </a:pPr>
            <a:endParaRPr lang="en-US" sz="1800" dirty="0"/>
          </a:p>
          <a:p>
            <a:pPr marL="0" lvl="0" indent="0">
              <a:buNone/>
            </a:pPr>
            <a:endParaRPr lang="en-US" sz="20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415F06-C2E3-8CEF-1395-E6B27A1EC1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230607"/>
            <a:ext cx="10348609" cy="375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9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en-US" sz="6000"/>
              <a:t>Select the Approval Category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357" y="3723101"/>
            <a:ext cx="3533985" cy="131865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pPr marL="0" lvl="0" indent="0">
              <a:buNone/>
            </a:pPr>
            <a:endParaRPr lang="en-US" sz="2000"/>
          </a:p>
          <a:p>
            <a:pPr marL="0" lv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79070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5461985-F8D9-FF15-0402-B1A813BE38A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2256" b="31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/>
              <a:t>After you select an Approval Category…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BE6F1AC-4C10-208B-33D7-EF3DECF23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0520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97294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000" b="1"/>
              <a:t>Evaluate the Approval Category: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1500"/>
              <a:t>Have I selected the Approval Category I need? </a:t>
            </a:r>
          </a:p>
          <a:p>
            <a:r>
              <a:rPr lang="en-US" sz="1500"/>
              <a:t>Review the student’s job history. </a:t>
            </a:r>
          </a:p>
          <a:p>
            <a:pPr marL="0" indent="0">
              <a:buNone/>
            </a:pPr>
            <a:endParaRPr lang="en-US" sz="1500"/>
          </a:p>
          <a:p>
            <a:r>
              <a:rPr lang="en-US" sz="1500"/>
              <a:t>If there is </a:t>
            </a:r>
            <a:r>
              <a:rPr lang="en-US" sz="1500" b="1"/>
              <a:t>NO</a:t>
            </a:r>
            <a:r>
              <a:rPr lang="en-US" sz="1500"/>
              <a:t> job history, the student is considered a new hire. Make sure you have selected one of the categories for a new hire.</a:t>
            </a:r>
          </a:p>
          <a:p>
            <a:endParaRPr lang="en-US" sz="1500"/>
          </a:p>
          <a:p>
            <a:pPr lvl="2"/>
            <a:r>
              <a:rPr lang="en-US" sz="1500"/>
              <a:t>Hire New Student Hourly Employee, SH001</a:t>
            </a:r>
          </a:p>
          <a:p>
            <a:pPr marL="914400" lvl="2" indent="0">
              <a:buNone/>
            </a:pPr>
            <a:endParaRPr lang="en-US" sz="1500"/>
          </a:p>
          <a:p>
            <a:pPr lvl="2"/>
            <a:r>
              <a:rPr lang="en-US" sz="1500"/>
              <a:t>Hire New Student Salary Employee, SS001</a:t>
            </a:r>
          </a:p>
        </p:txBody>
      </p:sp>
    </p:spTree>
    <p:extLst>
      <p:ext uri="{BB962C8B-B14F-4D97-AF65-F5344CB8AC3E}">
        <p14:creationId xmlns:p14="http://schemas.microsoft.com/office/powerpoint/2010/main" val="3861154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000" b="1"/>
              <a:t>Evaluate the Approval Category: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1100"/>
              <a:t>If there </a:t>
            </a:r>
            <a:r>
              <a:rPr lang="en-US" sz="1100" b="1"/>
              <a:t>IS</a:t>
            </a:r>
            <a:r>
              <a:rPr lang="en-US" sz="1100"/>
              <a:t> job history, the student is not a new hire. Make sure you have selected one of the categories for a student who is working or who has worked in the past.</a:t>
            </a:r>
          </a:p>
          <a:p>
            <a:pPr marL="0" indent="0">
              <a:buNone/>
            </a:pPr>
            <a:endParaRPr lang="en-US" sz="1100"/>
          </a:p>
          <a:p>
            <a:pPr lvl="2"/>
            <a:r>
              <a:rPr lang="en-US" sz="1100"/>
              <a:t>Add a Student Hourly Job, SH002 or </a:t>
            </a:r>
          </a:p>
          <a:p>
            <a:pPr lvl="2"/>
            <a:r>
              <a:rPr lang="en-US" sz="1100"/>
              <a:t>Reactivate a Student Hourly Job, SH004</a:t>
            </a:r>
          </a:p>
          <a:p>
            <a:pPr lvl="2"/>
            <a:endParaRPr lang="en-US" sz="1100"/>
          </a:p>
          <a:p>
            <a:pPr lvl="2"/>
            <a:r>
              <a:rPr lang="en-US" sz="1100"/>
              <a:t>Add a Student Salary Job, SS002 or </a:t>
            </a:r>
          </a:p>
          <a:p>
            <a:pPr lvl="2"/>
            <a:r>
              <a:rPr lang="en-US" sz="1100"/>
              <a:t>Reactivate a Student Salary Job, SS004</a:t>
            </a:r>
          </a:p>
          <a:p>
            <a:endParaRPr lang="en-US" sz="1100"/>
          </a:p>
          <a:p>
            <a:r>
              <a:rPr lang="en-US" sz="1100"/>
              <a:t>How do I know if I need to </a:t>
            </a:r>
            <a:r>
              <a:rPr lang="en-US" sz="1100" b="1"/>
              <a:t>Add</a:t>
            </a:r>
            <a:r>
              <a:rPr lang="en-US" sz="1100"/>
              <a:t> a job or </a:t>
            </a:r>
            <a:r>
              <a:rPr lang="en-US" sz="1100" b="1"/>
              <a:t>Reactivate</a:t>
            </a:r>
            <a:r>
              <a:rPr lang="en-US" sz="1100"/>
              <a:t> a job?</a:t>
            </a:r>
          </a:p>
          <a:p>
            <a:r>
              <a:rPr lang="en-US" sz="1100"/>
              <a:t>What does it mean to </a:t>
            </a:r>
            <a:r>
              <a:rPr lang="en-US" sz="1100" b="1"/>
              <a:t>Reactivate</a:t>
            </a:r>
            <a:r>
              <a:rPr lang="en-US" sz="1100"/>
              <a:t> a job?</a:t>
            </a:r>
          </a:p>
          <a:p>
            <a:pPr marL="0" indent="0">
              <a:buNone/>
            </a:pPr>
            <a:endParaRPr lang="en-US" sz="1100"/>
          </a:p>
          <a:p>
            <a:pPr lvl="2"/>
            <a:endParaRPr lang="en-US" sz="1100"/>
          </a:p>
          <a:p>
            <a:pPr lvl="2"/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2161130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600" b="1"/>
              <a:t>What is reactivating a job?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3AE046F-1B13-7D88-BC94-2BAA24FEC1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865641"/>
              </p:ext>
            </p:extLst>
          </p:nvPr>
        </p:nvGraphicFramePr>
        <p:xfrm>
          <a:off x="1285240" y="2921000"/>
          <a:ext cx="8074815" cy="2543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214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000" b="1" dirty="0"/>
              <a:t>When to Add a job?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1700" dirty="0"/>
              <a:t>You will </a:t>
            </a:r>
            <a:r>
              <a:rPr lang="en-US" sz="1700" b="1" dirty="0"/>
              <a:t>Add</a:t>
            </a:r>
            <a:r>
              <a:rPr lang="en-US" sz="1700" dirty="0"/>
              <a:t> a job when the job “type” you are hiring a student for does not appear in the student’s job history. </a:t>
            </a:r>
          </a:p>
          <a:p>
            <a:pPr marL="0" indent="0">
              <a:buNone/>
            </a:pPr>
            <a:endParaRPr lang="en-US" sz="1700" dirty="0"/>
          </a:p>
          <a:p>
            <a:pPr lvl="1"/>
            <a:r>
              <a:rPr lang="en-US" sz="1700" b="1" dirty="0"/>
              <a:t>Example: </a:t>
            </a:r>
            <a:r>
              <a:rPr lang="en-US" sz="1700" dirty="0"/>
              <a:t>You are hiring a student in a federal work study job and the student’s job history shows they have a non-work study hourly job but no federal work study job(s). You will </a:t>
            </a:r>
            <a:r>
              <a:rPr lang="en-US" sz="1700" b="1" dirty="0"/>
              <a:t>Add</a:t>
            </a:r>
            <a:r>
              <a:rPr lang="en-US" sz="1700" dirty="0"/>
              <a:t> your job as a new federal work study job.</a:t>
            </a:r>
          </a:p>
          <a:p>
            <a:pPr lvl="1"/>
            <a:endParaRPr lang="en-US" sz="1700" dirty="0"/>
          </a:p>
          <a:p>
            <a:pPr lvl="1"/>
            <a:r>
              <a:rPr lang="en-US" sz="1700" b="1" dirty="0"/>
              <a:t>Example: </a:t>
            </a:r>
            <a:r>
              <a:rPr lang="en-US" sz="1700" dirty="0"/>
              <a:t>You are hiring a student in a semester salary job and the student’s job history does not show </a:t>
            </a:r>
            <a:r>
              <a:rPr lang="en-US" sz="1700" u="sng" dirty="0"/>
              <a:t>any</a:t>
            </a:r>
            <a:r>
              <a:rPr lang="en-US" sz="1700" dirty="0"/>
              <a:t> academic year salary jobs. You will </a:t>
            </a:r>
            <a:r>
              <a:rPr lang="en-US" sz="1700" b="1" dirty="0"/>
              <a:t>Add </a:t>
            </a:r>
            <a:r>
              <a:rPr lang="en-US" sz="1700" dirty="0"/>
              <a:t>your job as a new student salary job.</a:t>
            </a:r>
          </a:p>
          <a:p>
            <a:pPr marL="457200" lvl="1" indent="0">
              <a:buNone/>
            </a:pPr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405098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000" b="1" dirty="0"/>
              <a:t>When to Reactivate a job?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1500" dirty="0"/>
              <a:t>You will </a:t>
            </a:r>
            <a:r>
              <a:rPr lang="en-US" sz="1500" b="1" dirty="0"/>
              <a:t>Reactivate</a:t>
            </a:r>
            <a:r>
              <a:rPr lang="en-US" sz="1500" dirty="0"/>
              <a:t> a job when the job “type” you are setting up  matches a previous (termed status) job in student’s job history. </a:t>
            </a:r>
          </a:p>
          <a:p>
            <a:pPr marL="0" indent="0">
              <a:buNone/>
            </a:pPr>
            <a:endParaRPr lang="en-US" sz="1500" dirty="0"/>
          </a:p>
          <a:p>
            <a:r>
              <a:rPr lang="en-US" sz="1500" b="1" dirty="0"/>
              <a:t>Example: </a:t>
            </a:r>
            <a:r>
              <a:rPr lang="en-US" sz="1500" dirty="0"/>
              <a:t>If you are setting up a student hourly job (position SH9999), you can reactivate a previously </a:t>
            </a:r>
            <a:r>
              <a:rPr lang="en-US" sz="1500" u="sng" dirty="0"/>
              <a:t>termed</a:t>
            </a:r>
            <a:r>
              <a:rPr lang="en-US" sz="1500" dirty="0"/>
              <a:t> student hourly job (SH9999). </a:t>
            </a:r>
          </a:p>
          <a:p>
            <a:endParaRPr lang="en-US" sz="1500" dirty="0"/>
          </a:p>
          <a:p>
            <a:r>
              <a:rPr lang="en-US" sz="1500" b="1" dirty="0"/>
              <a:t>Example: </a:t>
            </a:r>
            <a:r>
              <a:rPr lang="en-US" sz="1500" dirty="0"/>
              <a:t>If you are setting up a student salary job (position SS9999), you can reactivate a previously </a:t>
            </a:r>
            <a:r>
              <a:rPr lang="en-US" sz="1500" u="sng" dirty="0"/>
              <a:t>termed</a:t>
            </a:r>
            <a:r>
              <a:rPr lang="en-US" sz="1500" dirty="0"/>
              <a:t> student salary job (SS9999). </a:t>
            </a:r>
          </a:p>
          <a:p>
            <a:endParaRPr lang="en-US" sz="1500" dirty="0"/>
          </a:p>
          <a:p>
            <a:pPr marL="457200" lvl="1" indent="0">
              <a:buNone/>
            </a:pPr>
            <a:endParaRPr lang="en-US" sz="1500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102336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000" b="1"/>
              <a:t>Select a new Approval Category if needed!</a:t>
            </a:r>
          </a:p>
        </p:txBody>
      </p:sp>
      <p:graphicFrame>
        <p:nvGraphicFramePr>
          <p:cNvPr id="20" name="Content Placeholder 2">
            <a:extLst>
              <a:ext uri="{FF2B5EF4-FFF2-40B4-BE49-F238E27FC236}">
                <a16:creationId xmlns:a16="http://schemas.microsoft.com/office/drawing/2014/main" id="{0FA0BAF3-19D8-14E3-9B16-83D332BEC4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6108935"/>
              </p:ext>
            </p:extLst>
          </p:nvPr>
        </p:nvGraphicFramePr>
        <p:xfrm>
          <a:off x="1285240" y="2921000"/>
          <a:ext cx="8074815" cy="2543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921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/>
              <a:t>Use EPAF to…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lvl="0"/>
            <a:r>
              <a:rPr lang="en-US" sz="1700"/>
              <a:t>Set up a student hourly or salary job –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700"/>
              <a:t>Work study (hourly)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700"/>
              <a:t>Non-work study (hourly and salary)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700"/>
              <a:t>Job for international student (hourly and salary)</a:t>
            </a:r>
          </a:p>
          <a:p>
            <a:pPr lvl="0"/>
            <a:r>
              <a:rPr lang="en-US" sz="1700"/>
              <a:t>Change the rate of pay on a student hourly job</a:t>
            </a:r>
          </a:p>
          <a:p>
            <a:pPr lvl="0"/>
            <a:r>
              <a:rPr lang="en-US" sz="1700"/>
              <a:t>Change the Time Sheet Org on a student hourly or salary job</a:t>
            </a:r>
          </a:p>
          <a:p>
            <a:r>
              <a:rPr lang="en-US" sz="1700"/>
              <a:t>Change the FOAP on a student hourly or salary job</a:t>
            </a:r>
          </a:p>
          <a:p>
            <a:pPr lvl="0"/>
            <a:r>
              <a:rPr lang="en-US" sz="1700"/>
              <a:t>Term a student hourly or salary job (change the job ending date)</a:t>
            </a:r>
          </a:p>
          <a:p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008486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 dirty="0"/>
              <a:t>Student Job Numbers: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lvl="0"/>
            <a:r>
              <a:rPr lang="en-US" sz="1100" b="1" dirty="0"/>
              <a:t>Student Hourly: </a:t>
            </a:r>
            <a:r>
              <a:rPr lang="en-US" sz="1100" b="1" dirty="0" err="1"/>
              <a:t>SHxxxx</a:t>
            </a:r>
            <a:endParaRPr lang="en-US" sz="1100" b="1" dirty="0"/>
          </a:p>
          <a:p>
            <a:pPr lvl="0"/>
            <a:r>
              <a:rPr lang="en-US" sz="1100" b="1" dirty="0"/>
              <a:t>SH999</a:t>
            </a:r>
            <a:r>
              <a:rPr lang="en-US" sz="1100" b="1" u="sng" dirty="0"/>
              <a:t>9</a:t>
            </a:r>
            <a:r>
              <a:rPr lang="en-US" sz="1100" b="1" dirty="0"/>
              <a:t> </a:t>
            </a:r>
            <a:r>
              <a:rPr lang="en-US" sz="1100" dirty="0"/>
              <a:t> 	Student hourly job, non-work study</a:t>
            </a:r>
          </a:p>
          <a:p>
            <a:pPr lvl="0"/>
            <a:r>
              <a:rPr lang="en-US" sz="1100" b="1" dirty="0"/>
              <a:t>SH999</a:t>
            </a:r>
            <a:r>
              <a:rPr lang="en-US" sz="1100" b="1" u="sng" dirty="0"/>
              <a:t>6</a:t>
            </a:r>
            <a:r>
              <a:rPr lang="en-US" sz="1100" b="1" dirty="0"/>
              <a:t>  </a:t>
            </a:r>
            <a:r>
              <a:rPr lang="en-US" sz="1100" dirty="0"/>
              <a:t>	International student hourly job</a:t>
            </a:r>
          </a:p>
          <a:p>
            <a:pPr lvl="0"/>
            <a:r>
              <a:rPr lang="en-US" sz="1100" b="1" dirty="0"/>
              <a:t>SH999</a:t>
            </a:r>
            <a:r>
              <a:rPr lang="en-US" sz="1100" b="1" u="sng" dirty="0"/>
              <a:t>7</a:t>
            </a:r>
            <a:r>
              <a:rPr lang="en-US" sz="1100" b="1" dirty="0"/>
              <a:t>	</a:t>
            </a:r>
            <a:r>
              <a:rPr lang="en-US" sz="1100" dirty="0"/>
              <a:t>Colorado</a:t>
            </a:r>
            <a:r>
              <a:rPr lang="en-US" sz="1100" b="1" dirty="0"/>
              <a:t> </a:t>
            </a:r>
            <a:r>
              <a:rPr lang="en-US" sz="1100" dirty="0"/>
              <a:t>State work study hourly job</a:t>
            </a:r>
          </a:p>
          <a:p>
            <a:pPr lvl="0"/>
            <a:r>
              <a:rPr lang="en-US" sz="1100" b="1" dirty="0"/>
              <a:t>SH999</a:t>
            </a:r>
            <a:r>
              <a:rPr lang="en-US" sz="1100" b="1" u="sng" dirty="0"/>
              <a:t>8</a:t>
            </a:r>
            <a:r>
              <a:rPr lang="en-US" sz="1100" b="1" dirty="0"/>
              <a:t>	</a:t>
            </a:r>
            <a:r>
              <a:rPr lang="en-US" sz="1100" dirty="0"/>
              <a:t>Federal work study hourly job</a:t>
            </a:r>
          </a:p>
          <a:p>
            <a:pPr marL="0" indent="0">
              <a:buNone/>
            </a:pPr>
            <a:endParaRPr lang="en-US" sz="1100" dirty="0"/>
          </a:p>
          <a:p>
            <a:pPr lvl="0"/>
            <a:r>
              <a:rPr lang="en-US" sz="1100" b="1" dirty="0"/>
              <a:t>Student Salary: </a:t>
            </a:r>
            <a:r>
              <a:rPr lang="en-US" sz="1100" b="1" dirty="0" err="1"/>
              <a:t>SSxxxx</a:t>
            </a:r>
            <a:endParaRPr lang="en-US" sz="1100" b="1" dirty="0"/>
          </a:p>
          <a:p>
            <a:pPr lvl="0"/>
            <a:r>
              <a:rPr lang="en-US" sz="1100" b="1" dirty="0"/>
              <a:t>SS999</a:t>
            </a:r>
            <a:r>
              <a:rPr lang="en-US" sz="1100" b="1" u="sng" dirty="0"/>
              <a:t>9</a:t>
            </a:r>
            <a:r>
              <a:rPr lang="en-US" sz="1100" b="1" dirty="0"/>
              <a:t>	</a:t>
            </a:r>
            <a:r>
              <a:rPr lang="en-US" sz="1100" dirty="0"/>
              <a:t>Student salary job – non-international student</a:t>
            </a:r>
          </a:p>
          <a:p>
            <a:pPr lvl="0"/>
            <a:r>
              <a:rPr lang="en-US" sz="1100" b="1" dirty="0"/>
              <a:t>SS999</a:t>
            </a:r>
            <a:r>
              <a:rPr lang="en-US" sz="1100" b="1" u="sng" dirty="0"/>
              <a:t>6</a:t>
            </a:r>
            <a:r>
              <a:rPr lang="en-US" sz="1100" b="1" dirty="0"/>
              <a:t>	</a:t>
            </a:r>
            <a:r>
              <a:rPr lang="en-US" sz="1100" dirty="0"/>
              <a:t>International student hourly job</a:t>
            </a:r>
          </a:p>
          <a:p>
            <a:endParaRPr lang="en-US" sz="11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2471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52097" cy="4480726"/>
          </a:xfrm>
        </p:spPr>
        <p:txBody>
          <a:bodyPr>
            <a:normAutofit/>
          </a:bodyPr>
          <a:lstStyle/>
          <a:p>
            <a:pPr algn="r"/>
            <a:r>
              <a:rPr lang="en-US" sz="6600" b="1"/>
              <a:t>Suffixes for Student Jobs:</a:t>
            </a:r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232" y="623275"/>
            <a:ext cx="6896595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5531" y="1714979"/>
            <a:ext cx="4859775" cy="3428042"/>
          </a:xfrm>
        </p:spPr>
        <p:txBody>
          <a:bodyPr anchor="ctr">
            <a:normAutofit/>
          </a:bodyPr>
          <a:lstStyle/>
          <a:p>
            <a:r>
              <a:rPr lang="en-US" sz="1700"/>
              <a:t>The suffix is attached to the job number and distinguishes one job from another.</a:t>
            </a:r>
          </a:p>
          <a:p>
            <a:r>
              <a:rPr lang="en-US" sz="1700"/>
              <a:t>Each job has its own suffix.</a:t>
            </a:r>
          </a:p>
          <a:p>
            <a:pPr lvl="0"/>
            <a:endParaRPr lang="en-US" sz="1700"/>
          </a:p>
          <a:p>
            <a:pPr lvl="0"/>
            <a:r>
              <a:rPr lang="en-US" sz="1700"/>
              <a:t>Academic year or semester job uses two numbers:</a:t>
            </a:r>
          </a:p>
          <a:p>
            <a:pPr lvl="1"/>
            <a:r>
              <a:rPr lang="en-US" sz="1700" b="1"/>
              <a:t>00, 01, 02, 03, etc.</a:t>
            </a:r>
            <a:endParaRPr lang="en-US" sz="1700"/>
          </a:p>
          <a:p>
            <a:pPr marL="0" indent="0">
              <a:buNone/>
            </a:pPr>
            <a:endParaRPr lang="en-US" sz="1700"/>
          </a:p>
          <a:p>
            <a:pPr lvl="0"/>
            <a:r>
              <a:rPr lang="en-US" sz="1700"/>
              <a:t>Summer job uses capital letter ‘S’ followed by a number:</a:t>
            </a:r>
          </a:p>
          <a:p>
            <a:pPr lvl="1"/>
            <a:r>
              <a:rPr lang="en-US" sz="1700" b="1"/>
              <a:t>S0</a:t>
            </a:r>
            <a:r>
              <a:rPr lang="en-US" sz="1700"/>
              <a:t>, </a:t>
            </a:r>
            <a:r>
              <a:rPr lang="en-US" sz="1700" b="1"/>
              <a:t>S1, S2, S3, etc.</a:t>
            </a:r>
            <a:endParaRPr lang="en-US" sz="1700"/>
          </a:p>
          <a:p>
            <a:pPr marL="0" indent="0">
              <a:buNone/>
            </a:pPr>
            <a:endParaRPr lang="en-US" sz="1700"/>
          </a:p>
          <a:p>
            <a:pPr marL="0" indent="0">
              <a:buNone/>
            </a:pPr>
            <a:endParaRPr lang="en-US" sz="1700"/>
          </a:p>
          <a:p>
            <a:pPr marL="0" indent="0">
              <a:buNone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3463097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376" y="142933"/>
            <a:ext cx="10515600" cy="1991573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Proceed with your EPAF:</a:t>
            </a:r>
            <a:br>
              <a:rPr lang="en-US" sz="3200" b="1" dirty="0"/>
            </a:br>
            <a:r>
              <a:rPr lang="en-US" sz="2800" b="1" dirty="0"/>
              <a:t>	Once you have selected the job to use or new position filled in, click the Go button at bottom to proceed with EPAF data entry.</a:t>
            </a:r>
            <a:r>
              <a:rPr lang="en-US" sz="3200" b="1" dirty="0"/>
              <a:t>	</a:t>
            </a:r>
            <a:br>
              <a:rPr lang="en-US" sz="3200" b="1" dirty="0"/>
            </a:br>
            <a:br>
              <a:rPr lang="en-US" sz="3200" b="1" dirty="0"/>
            </a:br>
            <a:r>
              <a:rPr lang="en-US" sz="3200" b="1" dirty="0"/>
              <a:t>EPAF Data Entry Fields: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*</a:t>
            </a:r>
            <a:r>
              <a:rPr lang="en-US" dirty="0"/>
              <a:t>  Required fields are noted with a red asterisk.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b="1" dirty="0">
                <a:solidFill>
                  <a:srgbClr val="FF0000"/>
                </a:solidFill>
              </a:rPr>
              <a:t>*</a:t>
            </a:r>
            <a:r>
              <a:rPr lang="en-US" dirty="0"/>
              <a:t>(Not Enterable)  There is a default value. No data entry is possible.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Magnifying glass search icon. Click on the icon to see a list of    	values for the field. Values appear in a separate window.</a:t>
            </a:r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1110342" y="3985759"/>
            <a:ext cx="636815" cy="655864"/>
          </a:xfrm>
          <a:prstGeom prst="rect">
            <a:avLst/>
          </a:prstGeom>
          <a:ln>
            <a:solidFill>
              <a:sysClr val="windowText" lastClr="000000"/>
            </a:solidFill>
          </a:ln>
        </p:spPr>
      </p:pic>
    </p:spTree>
    <p:extLst>
      <p:ext uri="{BB962C8B-B14F-4D97-AF65-F5344CB8AC3E}">
        <p14:creationId xmlns:p14="http://schemas.microsoft.com/office/powerpoint/2010/main" val="2065359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 b="1"/>
              <a:t>EPAF Data Entry: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en-US" sz="1100"/>
              <a:t>There are step-by-step guides for EACH type of EPAF available on the payroll website.</a:t>
            </a:r>
          </a:p>
          <a:p>
            <a:pPr marL="0" indent="0">
              <a:buNone/>
            </a:pPr>
            <a:endParaRPr lang="en-US" sz="1100"/>
          </a:p>
          <a:p>
            <a:r>
              <a:rPr lang="en-US" sz="1100"/>
              <a:t>Additional resources for EPAF data entry, available on the payroll website:</a:t>
            </a:r>
          </a:p>
          <a:p>
            <a:pPr lvl="1"/>
            <a:r>
              <a:rPr lang="en-US" sz="1100"/>
              <a:t>EPAF Training Videos</a:t>
            </a:r>
          </a:p>
          <a:p>
            <a:pPr lvl="1"/>
            <a:r>
              <a:rPr lang="en-US" sz="1100"/>
              <a:t>User Guide for Student EPAFs</a:t>
            </a:r>
          </a:p>
          <a:p>
            <a:pPr lvl="1"/>
            <a:r>
              <a:rPr lang="en-US" sz="1100"/>
              <a:t>Setting up Default Routing Queues</a:t>
            </a:r>
          </a:p>
          <a:p>
            <a:pPr lvl="1"/>
            <a:r>
              <a:rPr lang="en-US" sz="1100"/>
              <a:t>EPAF Error Messages</a:t>
            </a:r>
          </a:p>
          <a:p>
            <a:pPr marL="0" indent="0">
              <a:buNone/>
            </a:pPr>
            <a:endParaRPr lang="en-US" sz="1100"/>
          </a:p>
          <a:p>
            <a:r>
              <a:rPr lang="en-US" sz="1100"/>
              <a:t>For immediate assistance with an EPAF, contact:</a:t>
            </a:r>
          </a:p>
          <a:p>
            <a:pPr lvl="1"/>
            <a:r>
              <a:rPr lang="en-US" sz="1100"/>
              <a:t>Student Employment at 351-2628 or</a:t>
            </a:r>
          </a:p>
          <a:p>
            <a:pPr lvl="1"/>
            <a:r>
              <a:rPr lang="en-US" sz="1100"/>
              <a:t>Payroll at 351-2705</a:t>
            </a:r>
          </a:p>
          <a:p>
            <a:pPr marL="0" indent="0">
              <a:buNone/>
            </a:pP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35214268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262C87B-205C-4719-AC60-AF13E94F1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322626"/>
            <a:ext cx="5772560" cy="6212748"/>
          </a:xfrm>
          <a:custGeom>
            <a:avLst/>
            <a:gdLst>
              <a:gd name="connsiteX0" fmla="*/ 0 w 5772560"/>
              <a:gd name="connsiteY0" fmla="*/ 0 h 6212748"/>
              <a:gd name="connsiteX1" fmla="*/ 1448661 w 5772560"/>
              <a:gd name="connsiteY1" fmla="*/ 0 h 6212748"/>
              <a:gd name="connsiteX2" fmla="*/ 1940557 w 5772560"/>
              <a:gd name="connsiteY2" fmla="*/ 0 h 6212748"/>
              <a:gd name="connsiteX3" fmla="*/ 5772560 w 5772560"/>
              <a:gd name="connsiteY3" fmla="*/ 0 h 6212748"/>
              <a:gd name="connsiteX4" fmla="*/ 5772560 w 5772560"/>
              <a:gd name="connsiteY4" fmla="*/ 2864954 h 6212748"/>
              <a:gd name="connsiteX5" fmla="*/ 2329115 w 5772560"/>
              <a:gd name="connsiteY5" fmla="*/ 6212748 h 6212748"/>
              <a:gd name="connsiteX6" fmla="*/ 1940557 w 5772560"/>
              <a:gd name="connsiteY6" fmla="*/ 6212748 h 6212748"/>
              <a:gd name="connsiteX7" fmla="*/ 1448661 w 5772560"/>
              <a:gd name="connsiteY7" fmla="*/ 6212748 h 6212748"/>
              <a:gd name="connsiteX8" fmla="*/ 0 w 5772560"/>
              <a:gd name="connsiteY8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772560" h="6212748">
                <a:moveTo>
                  <a:pt x="0" y="0"/>
                </a:moveTo>
                <a:lnTo>
                  <a:pt x="1448661" y="0"/>
                </a:lnTo>
                <a:lnTo>
                  <a:pt x="1940557" y="0"/>
                </a:lnTo>
                <a:lnTo>
                  <a:pt x="5772560" y="0"/>
                </a:lnTo>
                <a:lnTo>
                  <a:pt x="5772560" y="2864954"/>
                </a:lnTo>
                <a:lnTo>
                  <a:pt x="2329115" y="6212748"/>
                </a:lnTo>
                <a:lnTo>
                  <a:pt x="1940557" y="6212748"/>
                </a:lnTo>
                <a:lnTo>
                  <a:pt x="1448661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1246" y="1188637"/>
            <a:ext cx="4546725" cy="1642850"/>
          </a:xfrm>
        </p:spPr>
        <p:txBody>
          <a:bodyPr>
            <a:normAutofit/>
          </a:bodyPr>
          <a:lstStyle/>
          <a:p>
            <a:r>
              <a:rPr lang="en-US" sz="5400" b="1"/>
              <a:t>Save your EPAF:</a:t>
            </a:r>
          </a:p>
        </p:txBody>
      </p:sp>
      <p:pic>
        <p:nvPicPr>
          <p:cNvPr id="6" name="Picture 5"/>
          <p:cNvPicPr/>
          <p:nvPr/>
        </p:nvPicPr>
        <p:blipFill>
          <a:blip r:embed="rId2"/>
          <a:stretch>
            <a:fillRect/>
          </a:stretch>
        </p:blipFill>
        <p:spPr>
          <a:xfrm>
            <a:off x="1285240" y="2549618"/>
            <a:ext cx="4164244" cy="173857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8932" y="3086513"/>
            <a:ext cx="3630543" cy="2056508"/>
          </a:xfrm>
        </p:spPr>
        <p:txBody>
          <a:bodyPr anchor="t">
            <a:normAutofit/>
          </a:bodyPr>
          <a:lstStyle/>
          <a:p>
            <a:pPr marL="0" lvl="0" indent="0">
              <a:buNone/>
            </a:pPr>
            <a:r>
              <a:rPr lang="en-US" sz="1100" dirty="0"/>
              <a:t>After entering EPAF job details, click the Save button at the bottom of the EPAF.</a:t>
            </a:r>
          </a:p>
          <a:p>
            <a:pPr lvl="1"/>
            <a:r>
              <a:rPr lang="en-US" sz="1100" dirty="0"/>
              <a:t>Look for a new pop up box in green on right side of the EPAF. </a:t>
            </a:r>
          </a:p>
          <a:p>
            <a:pPr lvl="1"/>
            <a:r>
              <a:rPr lang="en-US" sz="1100" dirty="0"/>
              <a:t>The Transaction Status of your EPAF will be “Waiting” and it will be assigned a unique transaction number.</a:t>
            </a:r>
          </a:p>
          <a:p>
            <a:pPr marL="0" lvl="0" indent="0">
              <a:buNone/>
            </a:pPr>
            <a:endParaRPr lang="en-US" sz="1100" dirty="0"/>
          </a:p>
          <a:p>
            <a:pPr marL="0" lvl="0" indent="0">
              <a:buNone/>
            </a:pPr>
            <a:r>
              <a:rPr lang="en-US" sz="1100" dirty="0"/>
              <a:t>	</a:t>
            </a:r>
          </a:p>
          <a:p>
            <a:pPr marL="0" lvl="0" indent="0">
              <a:buNone/>
            </a:pPr>
            <a:endParaRPr lang="en-US" sz="1100" dirty="0"/>
          </a:p>
          <a:p>
            <a:pPr marL="0" lvl="0" indent="0"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859729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en-US" sz="6000" b="1"/>
              <a:t>Submit your EPAF: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123357" y="3472425"/>
            <a:ext cx="3533985" cy="182000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pPr marL="0" lvl="0" indent="0">
              <a:buNone/>
            </a:pPr>
            <a:r>
              <a:rPr lang="en-US" sz="1400" dirty="0"/>
              <a:t>After saving your EPAF, click the Submit button at the bottom of the EPAF.</a:t>
            </a:r>
          </a:p>
          <a:p>
            <a:pPr lvl="1"/>
            <a:r>
              <a:rPr lang="en-US" sz="1400" dirty="0"/>
              <a:t>Look for a new pop up box in green on the </a:t>
            </a:r>
            <a:r>
              <a:rPr lang="en-US" sz="1400"/>
              <a:t>right side of </a:t>
            </a:r>
            <a:r>
              <a:rPr lang="en-US" sz="1400" dirty="0"/>
              <a:t>the EPAF. </a:t>
            </a:r>
          </a:p>
          <a:p>
            <a:pPr lvl="1"/>
            <a:r>
              <a:rPr lang="en-US" sz="1400" dirty="0"/>
              <a:t>The Transaction Status of your EPAF will be “Pending”. </a:t>
            </a:r>
          </a:p>
          <a:p>
            <a:pPr lvl="1"/>
            <a:r>
              <a:rPr lang="en-US" sz="1400" dirty="0"/>
              <a:t>“Pending” means that your EPAF has been forwarded to Student Employment for approval.</a:t>
            </a:r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r>
              <a:rPr lang="en-US" sz="1400" dirty="0"/>
              <a:t>	</a:t>
            </a:r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810109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52097" cy="4480726"/>
          </a:xfrm>
        </p:spPr>
        <p:txBody>
          <a:bodyPr>
            <a:normAutofit/>
          </a:bodyPr>
          <a:lstStyle/>
          <a:p>
            <a:pPr algn="r"/>
            <a:r>
              <a:rPr lang="en-US" sz="6600" b="1"/>
              <a:t>What happens next?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232" y="623275"/>
            <a:ext cx="6896595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AE453210-39C4-6321-360A-1CC3BBBAC0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7554566"/>
              </p:ext>
            </p:extLst>
          </p:nvPr>
        </p:nvGraphicFramePr>
        <p:xfrm>
          <a:off x="5293698" y="1265230"/>
          <a:ext cx="4840901" cy="4310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112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EPAF Originator Summary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2695DD33-2562-49CE-6CDD-4D20D5A144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0378" y="2064515"/>
            <a:ext cx="10515600" cy="2920247"/>
          </a:xfrm>
        </p:spPr>
      </p:pic>
    </p:spTree>
    <p:extLst>
      <p:ext uri="{BB962C8B-B14F-4D97-AF65-F5344CB8AC3E}">
        <p14:creationId xmlns:p14="http://schemas.microsoft.com/office/powerpoint/2010/main" val="851288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100" b="1"/>
              <a:t>EPAF Originator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lvl="0"/>
            <a:r>
              <a:rPr lang="en-US" sz="1300"/>
              <a:t>There are two tabs: </a:t>
            </a:r>
            <a:r>
              <a:rPr lang="en-US" sz="1300" b="1"/>
              <a:t>Current</a:t>
            </a:r>
            <a:r>
              <a:rPr lang="en-US" sz="1300"/>
              <a:t> and </a:t>
            </a:r>
            <a:r>
              <a:rPr lang="en-US" sz="1300" b="1"/>
              <a:t>History.</a:t>
            </a:r>
          </a:p>
          <a:p>
            <a:pPr lvl="0"/>
            <a:endParaRPr lang="en-US" sz="1300" b="1"/>
          </a:p>
          <a:p>
            <a:pPr lvl="0"/>
            <a:r>
              <a:rPr lang="en-US" sz="1300"/>
              <a:t>Check the </a:t>
            </a:r>
            <a:r>
              <a:rPr lang="en-US" sz="1300" b="1"/>
              <a:t>Current</a:t>
            </a:r>
            <a:r>
              <a:rPr lang="en-US" sz="1300"/>
              <a:t> Tab and the </a:t>
            </a:r>
            <a:r>
              <a:rPr lang="en-US" sz="1300" b="1"/>
              <a:t>History</a:t>
            </a:r>
            <a:r>
              <a:rPr lang="en-US" sz="1300"/>
              <a:t> Tab under the </a:t>
            </a:r>
            <a:r>
              <a:rPr lang="en-US" sz="1300" b="1"/>
              <a:t>EPAF Originator Summary</a:t>
            </a:r>
            <a:r>
              <a:rPr lang="en-US" sz="1300"/>
              <a:t> to find the status of your EPAF.</a:t>
            </a:r>
          </a:p>
          <a:p>
            <a:pPr lvl="0"/>
            <a:endParaRPr lang="en-US" sz="1300"/>
          </a:p>
          <a:p>
            <a:pPr lvl="0"/>
            <a:r>
              <a:rPr lang="en-US" sz="1300"/>
              <a:t>It is recommended that you review the </a:t>
            </a:r>
            <a:r>
              <a:rPr lang="en-US" sz="1300" b="1"/>
              <a:t>EPAF Originator Summary</a:t>
            </a:r>
            <a:r>
              <a:rPr lang="en-US" sz="1300"/>
              <a:t> daily until the status of your EPAF changes to </a:t>
            </a:r>
            <a:r>
              <a:rPr lang="en-US" sz="1300" b="1"/>
              <a:t>Completed</a:t>
            </a:r>
            <a:r>
              <a:rPr lang="en-US" sz="1300"/>
              <a:t>.</a:t>
            </a:r>
          </a:p>
          <a:p>
            <a:pPr lvl="0"/>
            <a:endParaRPr lang="en-US" sz="1300"/>
          </a:p>
          <a:p>
            <a:pPr lvl="0"/>
            <a:r>
              <a:rPr lang="en-US" sz="1300"/>
              <a:t>When the EPAF status is </a:t>
            </a:r>
            <a:r>
              <a:rPr lang="en-US" sz="1300" b="1"/>
              <a:t>Completed,</a:t>
            </a:r>
            <a:r>
              <a:rPr lang="en-US" sz="1300"/>
              <a:t> the job (or job action) has been uploaded successfully to the Banner system.</a:t>
            </a:r>
          </a:p>
          <a:p>
            <a:pPr marL="0" lvl="0" indent="0">
              <a:buNone/>
            </a:pPr>
            <a:endParaRPr lang="en-US" sz="1300"/>
          </a:p>
          <a:p>
            <a:pPr marL="0" lvl="0" indent="0">
              <a:buNone/>
            </a:pPr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828499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en-US" sz="6000" b="1"/>
              <a:t>Current Tab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1123357" y="3570016"/>
            <a:ext cx="3533985" cy="16248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pPr lvl="0"/>
            <a:r>
              <a:rPr lang="en-US" sz="2000"/>
              <a:t>The </a:t>
            </a:r>
            <a:r>
              <a:rPr lang="en-US" sz="2000" b="1"/>
              <a:t>Current</a:t>
            </a:r>
            <a:r>
              <a:rPr lang="en-US" sz="2000"/>
              <a:t> Tab lists EPAFs that are in process, at a </a:t>
            </a:r>
            <a:r>
              <a:rPr lang="en-US" sz="2000" b="1"/>
              <a:t>Waiting</a:t>
            </a:r>
            <a:r>
              <a:rPr lang="en-US" sz="2000"/>
              <a:t> or </a:t>
            </a:r>
            <a:r>
              <a:rPr lang="en-US" sz="2000" b="1"/>
              <a:t>Returned for Correction</a:t>
            </a:r>
            <a:r>
              <a:rPr lang="en-US" sz="2000"/>
              <a:t> status. 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32850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7200"/>
              <a:t>Do not use EPAF for…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lvl="0"/>
            <a:r>
              <a:rPr lang="en-US" sz="2000"/>
              <a:t>Temporary positions--University Aides and Technical Professionals </a:t>
            </a:r>
          </a:p>
          <a:p>
            <a:pPr lvl="1"/>
            <a:r>
              <a:rPr lang="en-US" sz="2000"/>
              <a:t>	TH9999 &amp; TS9999 positions; contact Human Resources for these jobs.</a:t>
            </a:r>
          </a:p>
          <a:p>
            <a:pPr lvl="0"/>
            <a:endParaRPr lang="en-US" sz="2000"/>
          </a:p>
          <a:p>
            <a:pPr marL="0" lvl="0" indent="0">
              <a:buNone/>
            </a:pPr>
            <a:endParaRPr lang="en-US" sz="2000"/>
          </a:p>
          <a:p>
            <a:pPr lvl="0"/>
            <a:r>
              <a:rPr lang="en-US" sz="2000" u="sng"/>
              <a:t>Involuntary</a:t>
            </a:r>
            <a:r>
              <a:rPr lang="en-US" sz="2000"/>
              <a:t> termination of student hourly, salary or work study position. </a:t>
            </a:r>
          </a:p>
          <a:p>
            <a:pPr lvl="1"/>
            <a:r>
              <a:rPr lang="en-US" sz="2000"/>
              <a:t>	Please contact Payroll for any involuntary termination of a student employee.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588020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:\Users\DOROTH~1.SWE\AppData\Local\Temp\SNAGHTML133ac0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2502" y="2205021"/>
            <a:ext cx="3510140" cy="2548457"/>
          </a:xfrm>
          <a:prstGeom prst="rect">
            <a:avLst/>
          </a:prstGeom>
          <a:noFill/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41C67D0-A496-4B86-BF61-263FF9EFD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0700" y="1188637"/>
            <a:ext cx="5327272" cy="1642850"/>
          </a:xfrm>
        </p:spPr>
        <p:txBody>
          <a:bodyPr>
            <a:normAutofit/>
          </a:bodyPr>
          <a:lstStyle/>
          <a:p>
            <a:r>
              <a:rPr lang="en-US" sz="5400" b="1"/>
              <a:t>History Tab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0700" y="3086514"/>
            <a:ext cx="3712817" cy="2457565"/>
          </a:xfrm>
        </p:spPr>
        <p:txBody>
          <a:bodyPr anchor="t">
            <a:normAutofit/>
          </a:bodyPr>
          <a:lstStyle/>
          <a:p>
            <a:pPr lvl="0"/>
            <a:r>
              <a:rPr lang="en-US" sz="2000"/>
              <a:t>The </a:t>
            </a:r>
            <a:r>
              <a:rPr lang="en-US" sz="2000" b="1"/>
              <a:t>History</a:t>
            </a:r>
            <a:r>
              <a:rPr lang="en-US" sz="2000"/>
              <a:t> Tab lists EPAFs that have been successfully submitted. These EPAFs are at a </a:t>
            </a:r>
            <a:r>
              <a:rPr lang="en-US" sz="2000" b="1"/>
              <a:t>Pending</a:t>
            </a:r>
            <a:r>
              <a:rPr lang="en-US" sz="2000"/>
              <a:t> or </a:t>
            </a:r>
            <a:r>
              <a:rPr lang="en-US" sz="2000" b="1"/>
              <a:t>Completed</a:t>
            </a:r>
            <a:r>
              <a:rPr lang="en-US" sz="2000"/>
              <a:t> status. </a:t>
            </a:r>
          </a:p>
          <a:p>
            <a:pPr lvl="0"/>
            <a:r>
              <a:rPr lang="en-US" sz="2000"/>
              <a:t>EPAFs that have been Voided or Cancelled also appear under the </a:t>
            </a:r>
            <a:r>
              <a:rPr lang="en-US" sz="2000" b="1"/>
              <a:t>History </a:t>
            </a:r>
            <a:r>
              <a:rPr lang="en-US" sz="2000"/>
              <a:t>Tab.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9342580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000" b="1"/>
              <a:t>When your EPAF is approved:</a:t>
            </a:r>
            <a:endParaRPr lang="en-US" sz="5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lvl="0"/>
            <a:r>
              <a:rPr lang="en-US" sz="2400"/>
              <a:t>The status of the EPAF will change from “Pending” to “Approved.”</a:t>
            </a:r>
          </a:p>
          <a:p>
            <a:pPr lvl="0"/>
            <a:r>
              <a:rPr lang="en-US" sz="2400"/>
              <a:t>Once the EPAF is approved, the job will be uploaded to Banner within 24 hours.</a:t>
            </a:r>
          </a:p>
          <a:p>
            <a:pPr lvl="0"/>
            <a:r>
              <a:rPr lang="en-US" sz="2400"/>
              <a:t>When that status of your EPAF is “Completed,” the new job or job action has been uploaded to Banner.</a:t>
            </a:r>
          </a:p>
          <a:p>
            <a:pPr lvl="0"/>
            <a:r>
              <a:rPr lang="en-US" sz="2400"/>
              <a:t>Hourly time sheet is created when EPAF is “Completed”.</a:t>
            </a:r>
          </a:p>
        </p:txBody>
      </p:sp>
    </p:spTree>
    <p:extLst>
      <p:ext uri="{BB962C8B-B14F-4D97-AF65-F5344CB8AC3E}">
        <p14:creationId xmlns:p14="http://schemas.microsoft.com/office/powerpoint/2010/main" val="2247629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5000" b="1"/>
              <a:t>If your EPAF is returned for correction:</a:t>
            </a:r>
            <a:endParaRPr lang="en-US" sz="50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0454958-91D0-4541-8BD9-5E442ADA8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3684900"/>
              </p:ext>
            </p:extLst>
          </p:nvPr>
        </p:nvGraphicFramePr>
        <p:xfrm>
          <a:off x="1285240" y="2921000"/>
          <a:ext cx="8074815" cy="25437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490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b="1">
                <a:solidFill>
                  <a:srgbClr val="FFFFFF"/>
                </a:solidFill>
              </a:rPr>
              <a:t>Contacts for EPAF Assistance and Information: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lvl="0" eaLnBrk="0" fontAlgn="base" hangingPunct="0"/>
            <a:r>
              <a:rPr lang="en-US" sz="2400" dirty="0"/>
              <a:t>Payroll Department, 351-2700</a:t>
            </a:r>
          </a:p>
          <a:p>
            <a:pPr lvl="0" eaLnBrk="0" fontAlgn="base" hangingPunct="0"/>
            <a:r>
              <a:rPr lang="en-US" sz="2400" dirty="0"/>
              <a:t>Student Employment Department, </a:t>
            </a:r>
          </a:p>
          <a:p>
            <a:pPr marL="0" lvl="0" indent="0" eaLnBrk="0" fontAlgn="base" hangingPunct="0">
              <a:buNone/>
            </a:pPr>
            <a:r>
              <a:rPr lang="en-US" sz="2400" dirty="0"/>
              <a:t>	351-2628</a:t>
            </a:r>
          </a:p>
          <a:p>
            <a:pPr eaLnBrk="0" fontAlgn="base" hangingPunct="0"/>
            <a:r>
              <a:rPr lang="en-US" sz="2400" dirty="0"/>
              <a:t>Human Resources Department, 351-2718</a:t>
            </a:r>
          </a:p>
          <a:p>
            <a:pPr lvl="0" eaLnBrk="0" fontAlgn="base" hangingPunct="0"/>
            <a:endParaRPr lang="en-US" sz="2400" dirty="0"/>
          </a:p>
          <a:p>
            <a:pPr lvl="0" eaLnBrk="0" fontAlgn="base" hangingPunct="0"/>
            <a:r>
              <a:rPr lang="en-US" sz="2400" dirty="0"/>
              <a:t>For immediate assistance with an EPAF, contact Jeanette Miller at 351-2705 or the payroll office at 351-2700.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512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n-US" sz="6700"/>
              <a:t>How does EPAF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pPr lvl="0"/>
            <a:r>
              <a:rPr lang="en-US" sz="1700"/>
              <a:t>Student job details are entered in EPAF</a:t>
            </a:r>
          </a:p>
          <a:p>
            <a:pPr marL="0" lvl="0" indent="0">
              <a:buNone/>
            </a:pPr>
            <a:endParaRPr lang="en-US" sz="1700"/>
          </a:p>
          <a:p>
            <a:pPr lvl="0"/>
            <a:r>
              <a:rPr lang="en-US" sz="1700"/>
              <a:t>EPAF uploads job information to Banner system</a:t>
            </a:r>
          </a:p>
          <a:p>
            <a:pPr marL="0" lvl="0" indent="0">
              <a:buNone/>
            </a:pPr>
            <a:endParaRPr lang="en-US" sz="1700"/>
          </a:p>
          <a:p>
            <a:pPr lvl="1"/>
            <a:r>
              <a:rPr lang="en-US" sz="1700"/>
              <a:t>New job is set up in Banner system or</a:t>
            </a:r>
          </a:p>
          <a:p>
            <a:pPr lvl="1"/>
            <a:r>
              <a:rPr lang="en-US" sz="1700"/>
              <a:t>Change made to existing job (pay rate, etc.)</a:t>
            </a:r>
          </a:p>
          <a:p>
            <a:pPr lvl="1"/>
            <a:r>
              <a:rPr lang="en-US" sz="1700"/>
              <a:t>Student hourly time sheet is created</a:t>
            </a:r>
          </a:p>
          <a:p>
            <a:pPr lvl="1"/>
            <a:r>
              <a:rPr lang="en-US" sz="1700"/>
              <a:t>Student salary amounts can be entered using Banner PHATIME screen</a:t>
            </a:r>
          </a:p>
          <a:p>
            <a:pPr marL="0" indent="0">
              <a:buNone/>
            </a:pPr>
            <a:endParaRPr lang="en-US" sz="1700"/>
          </a:p>
        </p:txBody>
      </p:sp>
    </p:spTree>
    <p:extLst>
      <p:ext uri="{BB962C8B-B14F-4D97-AF65-F5344CB8AC3E}">
        <p14:creationId xmlns:p14="http://schemas.microsoft.com/office/powerpoint/2010/main" val="255873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anchor="b">
            <a:normAutofit/>
          </a:bodyPr>
          <a:lstStyle/>
          <a:p>
            <a:r>
              <a:rPr lang="en-US" sz="2600"/>
              <a:t>Accessing EPAF:</a:t>
            </a:r>
            <a:br>
              <a:rPr lang="en-US" sz="2600"/>
            </a:br>
            <a:r>
              <a:rPr lang="en-US" sz="2600"/>
              <a:t> </a:t>
            </a:r>
            <a:br>
              <a:rPr lang="en-US" sz="2600"/>
            </a:br>
            <a:endParaRPr lang="en-US" sz="260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61" y="2599509"/>
            <a:ext cx="4530898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/>
              <a:t>1. Log into Ursa</a:t>
            </a:r>
          </a:p>
          <a:p>
            <a:pPr marL="0" indent="0">
              <a:buNone/>
            </a:pPr>
            <a:r>
              <a:rPr lang="en-US" sz="2000"/>
              <a:t>2. Click on the Employee Tab</a:t>
            </a:r>
          </a:p>
          <a:p>
            <a:pPr marL="0" indent="0">
              <a:buNone/>
            </a:pPr>
            <a:r>
              <a:rPr lang="en-US" sz="2000"/>
              <a:t>3. Click on the Electronic Personnel Action Forms (EPAF)  </a:t>
            </a:r>
          </a:p>
          <a:p>
            <a:pPr marL="0" indent="0">
              <a:buNone/>
            </a:pPr>
            <a:r>
              <a:rPr lang="en-US" sz="2000"/>
              <a:t>     You can also access through Employee Dashboard-either way works</a:t>
            </a:r>
            <a:br>
              <a:rPr lang="en-US" sz="2000"/>
            </a:br>
            <a:r>
              <a:rPr lang="en-US" sz="2000" b="1"/>
              <a:t> </a:t>
            </a:r>
            <a:br>
              <a:rPr lang="en-US" sz="2000"/>
            </a:br>
            <a:br>
              <a:rPr lang="en-US" sz="2000"/>
            </a:br>
            <a:br>
              <a:rPr lang="en-US" sz="2000"/>
            </a:br>
            <a:endParaRPr lang="en-US" sz="200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911532" y="3227630"/>
            <a:ext cx="5150277" cy="222749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39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998018"/>
            <a:ext cx="3981854" cy="2216513"/>
          </a:xfrm>
        </p:spPr>
        <p:txBody>
          <a:bodyPr>
            <a:normAutofit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0835" y="3998019"/>
            <a:ext cx="6382966" cy="2216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4. Click on New EPAF</a:t>
            </a:r>
          </a:p>
          <a:p>
            <a:pPr marL="0" indent="0">
              <a:buNone/>
            </a:pPr>
            <a:r>
              <a:rPr lang="en-US" sz="1800"/>
              <a:t>	All EPAFs start with New EPAF</a:t>
            </a:r>
          </a:p>
          <a:p>
            <a:pPr marL="0" indent="0">
              <a:buNone/>
            </a:pPr>
            <a:r>
              <a:rPr lang="en-US" sz="1800"/>
              <a:t>	</a:t>
            </a:r>
            <a:br>
              <a:rPr lang="en-US" sz="1800"/>
            </a:br>
            <a:r>
              <a:rPr lang="en-US" sz="1800" b="1"/>
              <a:t> </a:t>
            </a:r>
            <a:br>
              <a:rPr lang="en-US" sz="1800"/>
            </a:br>
            <a:br>
              <a:rPr lang="en-US" sz="1800"/>
            </a:br>
            <a:br>
              <a:rPr lang="en-US" sz="1800"/>
            </a:br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0810CA-9221-78CE-6C7E-4B1A29E95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1089"/>
            <a:ext cx="12192000" cy="220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76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7"/>
          </a:xfrm>
        </p:spPr>
        <p:txBody>
          <a:bodyPr/>
          <a:lstStyle/>
          <a:p>
            <a:r>
              <a:rPr lang="en-US"/>
              <a:t>New EPAF Person Selection: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182"/>
            <a:ext cx="10515600" cy="4886781"/>
          </a:xfrm>
        </p:spPr>
        <p:txBody>
          <a:bodyPr>
            <a:normAutofit/>
          </a:bodyPr>
          <a:lstStyle/>
          <a:p>
            <a:r>
              <a:rPr lang="en-US" sz="2200"/>
              <a:t>The first steps for all EPAFs:</a:t>
            </a:r>
          </a:p>
          <a:p>
            <a:pPr lvl="1"/>
            <a:r>
              <a:rPr lang="en-US" sz="1800" b="1"/>
              <a:t>Enter the student Bear ID, the effective date of the EPAF and select an Approval Category.</a:t>
            </a:r>
          </a:p>
          <a:p>
            <a:pPr marL="457200" lvl="1" indent="0">
              <a:buNone/>
            </a:pPr>
            <a:r>
              <a:rPr lang="en-US" sz="1800"/>
              <a:t>	</a:t>
            </a:r>
            <a:endParaRPr 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116B0F-B82F-D32B-98AE-8AA73FCF25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39179"/>
            <a:ext cx="10515599" cy="412333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5D095AA-E55C-43F0-E246-BC663C760A37}"/>
                  </a:ext>
                </a:extLst>
              </p14:cNvPr>
              <p14:cNvContentPartPr/>
              <p14:nvPr/>
            </p14:nvContentPartPr>
            <p14:xfrm>
              <a:off x="3802505" y="2999227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5D095AA-E55C-43F0-E246-BC663C760A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96385" y="2993107"/>
                <a:ext cx="12600" cy="12600"/>
              </a:xfrm>
              <a:prstGeom prst="rect">
                <a:avLst/>
              </a:prstGeom>
            </p:spPr>
          </p:pic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53BFF18-7BA2-EADD-B31A-F0B3AC7B14AB}"/>
              </a:ext>
            </a:extLst>
          </p:cNvPr>
          <p:cNvSpPr txBox="1"/>
          <p:nvPr/>
        </p:nvSpPr>
        <p:spPr>
          <a:xfrm>
            <a:off x="3912875" y="2814561"/>
            <a:ext cx="2854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Do Not Use this top section</a:t>
            </a:r>
          </a:p>
        </p:txBody>
      </p:sp>
    </p:spTree>
    <p:extLst>
      <p:ext uri="{BB962C8B-B14F-4D97-AF65-F5344CB8AC3E}">
        <p14:creationId xmlns:p14="http://schemas.microsoft.com/office/powerpoint/2010/main" val="3180305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7"/>
          </a:xfrm>
        </p:spPr>
        <p:txBody>
          <a:bodyPr/>
          <a:lstStyle/>
          <a:p>
            <a:r>
              <a:rPr lang="en-US" dirty="0"/>
              <a:t>Student’s Bear ID: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0182"/>
            <a:ext cx="10515600" cy="488678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800" dirty="0"/>
              <a:t>	1. In the ID field, type in the student’s Bear ID and press the Tab key.</a:t>
            </a:r>
          </a:p>
          <a:p>
            <a:pPr lvl="3"/>
            <a:r>
              <a:rPr lang="en-US" dirty="0"/>
              <a:t>Student’s name will populate.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0B172C-BB01-34BC-7907-046515D22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70346"/>
            <a:ext cx="10747443" cy="420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65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478"/>
          </a:xfrm>
        </p:spPr>
        <p:txBody>
          <a:bodyPr/>
          <a:lstStyle/>
          <a:p>
            <a:r>
              <a:rPr lang="en-US" dirty="0"/>
              <a:t>EPAF Query/Effective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309" y="1540701"/>
            <a:ext cx="10515600" cy="4661314"/>
          </a:xfrm>
        </p:spPr>
        <p:txBody>
          <a:bodyPr>
            <a:normAutofit/>
          </a:bodyPr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sz="1800" dirty="0"/>
              <a:t>2.	The Query/Effective Date defaults to Today’s date.</a:t>
            </a:r>
          </a:p>
          <a:p>
            <a:pPr lvl="2"/>
            <a:r>
              <a:rPr lang="en-US" sz="1800" dirty="0"/>
              <a:t>Change the Query/Effective date as follows:</a:t>
            </a:r>
          </a:p>
          <a:p>
            <a:pPr marL="0" indent="0">
              <a:buNone/>
            </a:pPr>
            <a:r>
              <a:rPr lang="en-US" sz="2600" dirty="0"/>
              <a:t>	</a:t>
            </a:r>
          </a:p>
          <a:p>
            <a:pPr marL="0" lvl="0" indent="0">
              <a:buNone/>
            </a:pPr>
            <a:endParaRPr lang="en-US" sz="2600" dirty="0"/>
          </a:p>
          <a:p>
            <a:pPr marL="0" indent="0">
              <a:buNone/>
            </a:pPr>
            <a:endParaRPr lang="en-US" sz="26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431631-0A58-940D-7105-5C84F94F6C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309" y="2453327"/>
            <a:ext cx="11071521" cy="374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190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</TotalTime>
  <Words>1934</Words>
  <Application>Microsoft Office PowerPoint</Application>
  <PresentationFormat>Widescreen</PresentationFormat>
  <Paragraphs>206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Office Theme</vt:lpstr>
      <vt:lpstr>EPAF </vt:lpstr>
      <vt:lpstr>Use EPAF to… </vt:lpstr>
      <vt:lpstr>Do not use EPAF for…</vt:lpstr>
      <vt:lpstr>How does EPAF work?</vt:lpstr>
      <vt:lpstr>Accessing EPAF:   </vt:lpstr>
      <vt:lpstr> </vt:lpstr>
      <vt:lpstr>New EPAF Person Selection:</vt:lpstr>
      <vt:lpstr>Student’s Bear ID:</vt:lpstr>
      <vt:lpstr>EPAF Query/Effective Date</vt:lpstr>
      <vt:lpstr>Change Today’s date to:</vt:lpstr>
      <vt:lpstr>EPAF Approval Category</vt:lpstr>
      <vt:lpstr>Select the Approval Category</vt:lpstr>
      <vt:lpstr>After you select an Approval Category…</vt:lpstr>
      <vt:lpstr>Evaluate the Approval Category:</vt:lpstr>
      <vt:lpstr>Evaluate the Approval Category:</vt:lpstr>
      <vt:lpstr>What is reactivating a job?</vt:lpstr>
      <vt:lpstr>When to Add a job?</vt:lpstr>
      <vt:lpstr>When to Reactivate a job?</vt:lpstr>
      <vt:lpstr>Select a new Approval Category if needed!</vt:lpstr>
      <vt:lpstr>Student Job Numbers:</vt:lpstr>
      <vt:lpstr>Suffixes for Student Jobs:</vt:lpstr>
      <vt:lpstr>Proceed with your EPAF:  Once you have selected the job to use or new position filled in, click the Go button at bottom to proceed with EPAF data entry.   EPAF Data Entry Fields:</vt:lpstr>
      <vt:lpstr>EPAF Data Entry:</vt:lpstr>
      <vt:lpstr>Save your EPAF:</vt:lpstr>
      <vt:lpstr>Submit your EPAF:</vt:lpstr>
      <vt:lpstr>What happens next?</vt:lpstr>
      <vt:lpstr>EPAF Originator Summary</vt:lpstr>
      <vt:lpstr>EPAF Originator Summary</vt:lpstr>
      <vt:lpstr>Current Tab</vt:lpstr>
      <vt:lpstr>History Tab</vt:lpstr>
      <vt:lpstr>When your EPAF is approved:</vt:lpstr>
      <vt:lpstr>If your EPAF is returned for correction:</vt:lpstr>
      <vt:lpstr>Contacts for EPAF Assistance and Information:</vt:lpstr>
    </vt:vector>
  </TitlesOfParts>
  <Company>University of Northern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EPAF</dc:title>
  <dc:creator>Swenson, Dorothy</dc:creator>
  <cp:lastModifiedBy>Miller, Jeanette</cp:lastModifiedBy>
  <cp:revision>79</cp:revision>
  <cp:lastPrinted>2016-06-02T17:44:11Z</cp:lastPrinted>
  <dcterms:created xsi:type="dcterms:W3CDTF">2016-06-01T15:52:23Z</dcterms:created>
  <dcterms:modified xsi:type="dcterms:W3CDTF">2024-11-12T22:58:34Z</dcterms:modified>
</cp:coreProperties>
</file>