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696" r:id="rId4"/>
  </p:sldMasterIdLst>
  <p:notesMasterIdLst>
    <p:notesMasterId r:id="rId30"/>
  </p:notesMasterIdLst>
  <p:handoutMasterIdLst>
    <p:handoutMasterId r:id="rId31"/>
  </p:handoutMasterIdLst>
  <p:sldIdLst>
    <p:sldId id="256" r:id="rId5"/>
    <p:sldId id="257" r:id="rId6"/>
    <p:sldId id="262" r:id="rId7"/>
    <p:sldId id="259" r:id="rId8"/>
    <p:sldId id="269" r:id="rId9"/>
    <p:sldId id="258" r:id="rId10"/>
    <p:sldId id="295" r:id="rId11"/>
    <p:sldId id="264" r:id="rId12"/>
    <p:sldId id="271" r:id="rId13"/>
    <p:sldId id="261" r:id="rId14"/>
    <p:sldId id="296" r:id="rId15"/>
    <p:sldId id="260" r:id="rId16"/>
    <p:sldId id="265" r:id="rId17"/>
    <p:sldId id="267" r:id="rId18"/>
    <p:sldId id="282" r:id="rId19"/>
    <p:sldId id="266" r:id="rId20"/>
    <p:sldId id="274" r:id="rId21"/>
    <p:sldId id="290" r:id="rId22"/>
    <p:sldId id="291" r:id="rId23"/>
    <p:sldId id="280" r:id="rId24"/>
    <p:sldId id="297" r:id="rId25"/>
    <p:sldId id="268" r:id="rId26"/>
    <p:sldId id="286" r:id="rId27"/>
    <p:sldId id="289" r:id="rId28"/>
    <p:sldId id="281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6091"/>
    <a:srgbClr val="392B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2934" y="-13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Maps\AllPrivate.dbf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Greeley Tree Composition</a:t>
            </a:r>
          </a:p>
          <a:p>
            <a:pPr>
              <a:defRPr/>
            </a:pPr>
            <a:endParaRPr lang="en-US"/>
          </a:p>
        </c:rich>
      </c:tx>
      <c:layout/>
      <c:overlay val="1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729712866715752"/>
          <c:y val="0.1383776754763614"/>
          <c:w val="0.85734629447071897"/>
          <c:h val="0.56085948852163225"/>
        </c:manualLayout>
      </c:layout>
      <c:bar3DChart>
        <c:barDir val="col"/>
        <c:grouping val="clustered"/>
        <c:varyColors val="0"/>
        <c:ser>
          <c:idx val="0"/>
          <c:order val="0"/>
          <c:invertIfNegative val="0"/>
          <c:cat>
            <c:strRef>
              <c:f>Sheet1!$C$1:$C$24</c:f>
              <c:strCache>
                <c:ptCount val="24"/>
                <c:pt idx="0">
                  <c:v>Walnut</c:v>
                </c:pt>
                <c:pt idx="1">
                  <c:v>Buckeye</c:v>
                </c:pt>
                <c:pt idx="2">
                  <c:v>Aspen</c:v>
                </c:pt>
                <c:pt idx="3">
                  <c:v>Lilac Tree</c:v>
                </c:pt>
                <c:pt idx="4">
                  <c:v>R. Olive</c:v>
                </c:pt>
                <c:pt idx="5">
                  <c:v>Serviceberry</c:v>
                </c:pt>
                <c:pt idx="6">
                  <c:v>Fruit Tree</c:v>
                </c:pt>
                <c:pt idx="7">
                  <c:v>Willow</c:v>
                </c:pt>
                <c:pt idx="8">
                  <c:v>Coffee Tree</c:v>
                </c:pt>
                <c:pt idx="9">
                  <c:v>Catalpa</c:v>
                </c:pt>
                <c:pt idx="10">
                  <c:v>Pear</c:v>
                </c:pt>
                <c:pt idx="11">
                  <c:v>Hawthorne</c:v>
                </c:pt>
                <c:pt idx="12">
                  <c:v>Juniper</c:v>
                </c:pt>
                <c:pt idx="13">
                  <c:v>Cottonwood</c:v>
                </c:pt>
                <c:pt idx="14">
                  <c:v>Linden</c:v>
                </c:pt>
                <c:pt idx="15">
                  <c:v>Hackberry</c:v>
                </c:pt>
                <c:pt idx="16">
                  <c:v>Elm</c:v>
                </c:pt>
                <c:pt idx="17">
                  <c:v>Spruce</c:v>
                </c:pt>
                <c:pt idx="18">
                  <c:v>Crab Apple</c:v>
                </c:pt>
                <c:pt idx="19">
                  <c:v>Oak</c:v>
                </c:pt>
                <c:pt idx="20">
                  <c:v>Maple</c:v>
                </c:pt>
                <c:pt idx="21">
                  <c:v>Honeylocust</c:v>
                </c:pt>
                <c:pt idx="22">
                  <c:v>Pine</c:v>
                </c:pt>
                <c:pt idx="23">
                  <c:v>Ash</c:v>
                </c:pt>
              </c:strCache>
            </c:strRef>
          </c:cat>
          <c:val>
            <c:numRef>
              <c:f>Sheet1!$E$1:$E$24</c:f>
              <c:numCache>
                <c:formatCode>General</c:formatCode>
                <c:ptCount val="24"/>
                <c:pt idx="0">
                  <c:v>4.8422701701915562E-3</c:v>
                </c:pt>
                <c:pt idx="1">
                  <c:v>4.9846898810795423E-3</c:v>
                </c:pt>
                <c:pt idx="2">
                  <c:v>5.4119490137435047E-3</c:v>
                </c:pt>
                <c:pt idx="3">
                  <c:v>6.9073559780673663E-3</c:v>
                </c:pt>
                <c:pt idx="4">
                  <c:v>8.1179235206152531E-3</c:v>
                </c:pt>
                <c:pt idx="5">
                  <c:v>9.6133304849391164E-3</c:v>
                </c:pt>
                <c:pt idx="6">
                  <c:v>1.0183009328491066E-2</c:v>
                </c:pt>
                <c:pt idx="7">
                  <c:v>1.0467848750267043E-2</c:v>
                </c:pt>
                <c:pt idx="8">
                  <c:v>1.2817773979918821E-2</c:v>
                </c:pt>
                <c:pt idx="9">
                  <c:v>1.7660044150110379E-2</c:v>
                </c:pt>
                <c:pt idx="10">
                  <c:v>2.0437228512426135E-2</c:v>
                </c:pt>
                <c:pt idx="11">
                  <c:v>2.6205226803389596E-2</c:v>
                </c:pt>
                <c:pt idx="12">
                  <c:v>4.0660827458520281E-2</c:v>
                </c:pt>
                <c:pt idx="13">
                  <c:v>4.1088086591184216E-2</c:v>
                </c:pt>
                <c:pt idx="14">
                  <c:v>4.4933418785159863E-2</c:v>
                </c:pt>
                <c:pt idx="15">
                  <c:v>4.6286406038595754E-2</c:v>
                </c:pt>
                <c:pt idx="16">
                  <c:v>5.0630207220679339E-2</c:v>
                </c:pt>
                <c:pt idx="17">
                  <c:v>6.6153955707469903E-2</c:v>
                </c:pt>
                <c:pt idx="18">
                  <c:v>6.7720572527237788E-2</c:v>
                </c:pt>
                <c:pt idx="19">
                  <c:v>6.814783165990175E-2</c:v>
                </c:pt>
                <c:pt idx="20">
                  <c:v>7.0284127323221549E-2</c:v>
                </c:pt>
                <c:pt idx="21">
                  <c:v>0.10254219183935057</c:v>
                </c:pt>
                <c:pt idx="22">
                  <c:v>0.11343729972228157</c:v>
                </c:pt>
                <c:pt idx="23">
                  <c:v>0.1504664245531582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8453888"/>
        <c:axId val="178578944"/>
        <c:axId val="0"/>
      </c:bar3DChart>
      <c:catAx>
        <c:axId val="17845388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Species</a:t>
                </a:r>
              </a:p>
            </c:rich>
          </c:tx>
          <c:layout>
            <c:manualLayout>
              <c:xMode val="edge"/>
              <c:yMode val="edge"/>
              <c:x val="0.47865230792268254"/>
              <c:y val="0.93245718004409739"/>
            </c:manualLayout>
          </c:layout>
          <c:overlay val="0"/>
        </c:title>
        <c:majorTickMark val="out"/>
        <c:minorTickMark val="none"/>
        <c:tickLblPos val="nextTo"/>
        <c:crossAx val="178578944"/>
        <c:crosses val="autoZero"/>
        <c:auto val="1"/>
        <c:lblAlgn val="ctr"/>
        <c:lblOffset val="100"/>
        <c:noMultiLvlLbl val="0"/>
      </c:catAx>
      <c:valAx>
        <c:axId val="17857894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Percent</a:t>
                </a:r>
              </a:p>
            </c:rich>
          </c:tx>
          <c:layout>
            <c:manualLayout>
              <c:xMode val="edge"/>
              <c:yMode val="edge"/>
              <c:x val="1.4414481866470338E-2"/>
              <c:y val="0.34526199434509935"/>
            </c:manualLayout>
          </c:layout>
          <c:overlay val="0"/>
        </c:title>
        <c:numFmt formatCode="0.00%" sourceLinked="0"/>
        <c:majorTickMark val="out"/>
        <c:minorTickMark val="none"/>
        <c:tickLblPos val="nextTo"/>
        <c:crossAx val="17845388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312240D-87C3-42D9-9012-D8F190B1A2D6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BF3663A-DC1E-4CBE-8DE7-748EA0D25EBC}">
      <dgm:prSet phldrT="[Text]"/>
      <dgm:spPr>
        <a:xfrm>
          <a:off x="2598" y="562232"/>
          <a:ext cx="2533575" cy="777600"/>
        </a:xfrm>
        <a:prstGeom prst="rect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Education</a:t>
          </a:r>
        </a:p>
      </dgm:t>
    </dgm:pt>
    <dgm:pt modelId="{EE06C25E-63E0-4B8F-8370-6EBDE0D8D0E9}" type="parTrans" cxnId="{52B0380F-7929-449B-B4EB-E1840BBBA9AA}">
      <dgm:prSet/>
      <dgm:spPr/>
      <dgm:t>
        <a:bodyPr/>
        <a:lstStyle/>
        <a:p>
          <a:endParaRPr lang="en-US"/>
        </a:p>
      </dgm:t>
    </dgm:pt>
    <dgm:pt modelId="{4E520C6E-BF9D-48D5-8641-5B11313B82A9}" type="sibTrans" cxnId="{52B0380F-7929-449B-B4EB-E1840BBBA9AA}">
      <dgm:prSet/>
      <dgm:spPr/>
      <dgm:t>
        <a:bodyPr/>
        <a:lstStyle/>
        <a:p>
          <a:endParaRPr lang="en-US"/>
        </a:p>
      </dgm:t>
    </dgm:pt>
    <dgm:pt modelId="{35198744-D684-4873-84E5-64ED54DF56C3}">
      <dgm:prSet phldrT="[Text]"/>
      <dgm:spPr>
        <a:xfrm>
          <a:off x="2598" y="1339832"/>
          <a:ext cx="2533575" cy="2546110"/>
        </a:xfrm>
        <a:prstGeom prst="rect">
          <a:avLst/>
        </a:prstGeo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Budget</a:t>
          </a:r>
          <a:endParaRPr lang="en-US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30216942-81DD-46F1-9F13-352FB7C16FC6}" type="parTrans" cxnId="{0D0EBDF4-A02E-45D8-87C5-1B2D6487F18E}">
      <dgm:prSet/>
      <dgm:spPr/>
      <dgm:t>
        <a:bodyPr/>
        <a:lstStyle/>
        <a:p>
          <a:endParaRPr lang="en-US"/>
        </a:p>
      </dgm:t>
    </dgm:pt>
    <dgm:pt modelId="{73460F99-91AB-4032-8BAF-D22A5DC49EBB}" type="sibTrans" cxnId="{0D0EBDF4-A02E-45D8-87C5-1B2D6487F18E}">
      <dgm:prSet/>
      <dgm:spPr/>
      <dgm:t>
        <a:bodyPr/>
        <a:lstStyle/>
        <a:p>
          <a:endParaRPr lang="en-US"/>
        </a:p>
      </dgm:t>
    </dgm:pt>
    <dgm:pt modelId="{640EBD02-C411-45ED-832E-34212770177D}">
      <dgm:prSet phldrT="[Text]"/>
      <dgm:spPr>
        <a:xfrm>
          <a:off x="2598" y="1339832"/>
          <a:ext cx="2533575" cy="2546110"/>
        </a:xfrm>
        <a:prstGeom prst="rect">
          <a:avLst/>
        </a:prstGeo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Outreach</a:t>
          </a:r>
          <a:endParaRPr lang="en-US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76C21594-D720-473F-8F56-10255572E862}" type="parTrans" cxnId="{82610184-3710-4291-AFAC-4718869E4419}">
      <dgm:prSet/>
      <dgm:spPr/>
      <dgm:t>
        <a:bodyPr/>
        <a:lstStyle/>
        <a:p>
          <a:endParaRPr lang="en-US"/>
        </a:p>
      </dgm:t>
    </dgm:pt>
    <dgm:pt modelId="{E1A7CF78-B357-481E-8321-5633F928C83B}" type="sibTrans" cxnId="{82610184-3710-4291-AFAC-4718869E4419}">
      <dgm:prSet/>
      <dgm:spPr/>
      <dgm:t>
        <a:bodyPr/>
        <a:lstStyle/>
        <a:p>
          <a:endParaRPr lang="en-US"/>
        </a:p>
      </dgm:t>
    </dgm:pt>
    <dgm:pt modelId="{BAC02134-DB5E-4DFA-84BA-F586EC878568}">
      <dgm:prSet phldrT="[Text]"/>
      <dgm:spPr>
        <a:xfrm>
          <a:off x="2890874" y="562232"/>
          <a:ext cx="2533575" cy="777600"/>
        </a:xfrm>
        <a:prstGeom prst="rect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Action</a:t>
          </a:r>
        </a:p>
      </dgm:t>
    </dgm:pt>
    <dgm:pt modelId="{24E38F10-05E6-4603-8D57-9BA589D625BE}" type="parTrans" cxnId="{C7BD27DE-F66B-4000-ADE6-E8218DEAEB74}">
      <dgm:prSet/>
      <dgm:spPr/>
      <dgm:t>
        <a:bodyPr/>
        <a:lstStyle/>
        <a:p>
          <a:endParaRPr lang="en-US"/>
        </a:p>
      </dgm:t>
    </dgm:pt>
    <dgm:pt modelId="{F278AAC0-9D00-4773-8473-D3845BCC7142}" type="sibTrans" cxnId="{C7BD27DE-F66B-4000-ADE6-E8218DEAEB74}">
      <dgm:prSet/>
      <dgm:spPr/>
      <dgm:t>
        <a:bodyPr/>
        <a:lstStyle/>
        <a:p>
          <a:endParaRPr lang="en-US"/>
        </a:p>
      </dgm:t>
    </dgm:pt>
    <dgm:pt modelId="{E31BF7D8-7EEB-47CF-8C33-31002A90B6D0}">
      <dgm:prSet phldrT="[Text]"/>
      <dgm:spPr>
        <a:xfrm>
          <a:off x="2890874" y="1339832"/>
          <a:ext cx="2533575" cy="2546110"/>
        </a:xfrm>
        <a:prstGeom prst="rect">
          <a:avLst/>
        </a:prstGeo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Sampling</a:t>
          </a:r>
        </a:p>
      </dgm:t>
    </dgm:pt>
    <dgm:pt modelId="{41AA84C1-69BC-4AEC-93C3-22D1EB5C95C8}" type="parTrans" cxnId="{3C677716-BFBB-4CB2-8406-841BBEA2AA77}">
      <dgm:prSet/>
      <dgm:spPr/>
      <dgm:t>
        <a:bodyPr/>
        <a:lstStyle/>
        <a:p>
          <a:endParaRPr lang="en-US"/>
        </a:p>
      </dgm:t>
    </dgm:pt>
    <dgm:pt modelId="{632A276E-FAD4-4EF3-9621-766AF6F4F86B}" type="sibTrans" cxnId="{3C677716-BFBB-4CB2-8406-841BBEA2AA77}">
      <dgm:prSet/>
      <dgm:spPr/>
      <dgm:t>
        <a:bodyPr/>
        <a:lstStyle/>
        <a:p>
          <a:endParaRPr lang="en-US"/>
        </a:p>
      </dgm:t>
    </dgm:pt>
    <dgm:pt modelId="{1091C91C-5DBB-4304-AF05-F9A998B1EE22}">
      <dgm:prSet phldrT="[Text]"/>
      <dgm:spPr>
        <a:xfrm>
          <a:off x="2890874" y="1339832"/>
          <a:ext cx="2533575" cy="2546110"/>
        </a:xfrm>
        <a:prstGeom prst="rect">
          <a:avLst/>
        </a:prstGeo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Classification</a:t>
          </a:r>
        </a:p>
      </dgm:t>
    </dgm:pt>
    <dgm:pt modelId="{6C2FF48A-8B57-4A3A-846A-0765ABD9D348}" type="parTrans" cxnId="{C3193F26-1D17-4971-8CCF-2B070679565C}">
      <dgm:prSet/>
      <dgm:spPr/>
      <dgm:t>
        <a:bodyPr/>
        <a:lstStyle/>
        <a:p>
          <a:endParaRPr lang="en-US"/>
        </a:p>
      </dgm:t>
    </dgm:pt>
    <dgm:pt modelId="{DFD5A317-F80A-4014-BDB0-ED0462F60172}" type="sibTrans" cxnId="{C3193F26-1D17-4971-8CCF-2B070679565C}">
      <dgm:prSet/>
      <dgm:spPr/>
      <dgm:t>
        <a:bodyPr/>
        <a:lstStyle/>
        <a:p>
          <a:endParaRPr lang="en-US"/>
        </a:p>
      </dgm:t>
    </dgm:pt>
    <dgm:pt modelId="{19923126-039A-43A6-8CC1-EBEFAE06C91E}">
      <dgm:prSet phldrT="[Text]"/>
      <dgm:spPr>
        <a:xfrm>
          <a:off x="5779150" y="562232"/>
          <a:ext cx="2533575" cy="777600"/>
        </a:xfrm>
        <a:prstGeom prst="rect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Planting</a:t>
          </a:r>
        </a:p>
      </dgm:t>
    </dgm:pt>
    <dgm:pt modelId="{7E3BFC58-E94B-4767-A532-3C6EA47EC087}" type="parTrans" cxnId="{988476E4-B1A0-4CA3-9464-B2835392ED13}">
      <dgm:prSet/>
      <dgm:spPr/>
      <dgm:t>
        <a:bodyPr/>
        <a:lstStyle/>
        <a:p>
          <a:endParaRPr lang="en-US"/>
        </a:p>
      </dgm:t>
    </dgm:pt>
    <dgm:pt modelId="{E38BA6A1-CFD3-47CA-89BC-736AB21F1FFD}" type="sibTrans" cxnId="{988476E4-B1A0-4CA3-9464-B2835392ED13}">
      <dgm:prSet/>
      <dgm:spPr/>
      <dgm:t>
        <a:bodyPr/>
        <a:lstStyle/>
        <a:p>
          <a:endParaRPr lang="en-US"/>
        </a:p>
      </dgm:t>
    </dgm:pt>
    <dgm:pt modelId="{6709BF48-AC9F-4B44-807E-8DFBD00C6037}">
      <dgm:prSet/>
      <dgm:spPr>
        <a:xfrm>
          <a:off x="5779150" y="1339832"/>
          <a:ext cx="2533575" cy="2546110"/>
        </a:xfrm>
        <a:prstGeom prst="rect">
          <a:avLst/>
        </a:prstGeo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Budget</a:t>
          </a:r>
          <a:endParaRPr lang="en-US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CB5F640F-42C1-4BE7-8B74-A81BD6F00268}" type="parTrans" cxnId="{41F21B12-7793-423E-8F79-17DADD979247}">
      <dgm:prSet/>
      <dgm:spPr/>
      <dgm:t>
        <a:bodyPr/>
        <a:lstStyle/>
        <a:p>
          <a:endParaRPr lang="en-US"/>
        </a:p>
      </dgm:t>
    </dgm:pt>
    <dgm:pt modelId="{7F6D86A8-D22B-43BB-9213-0943B776200E}" type="sibTrans" cxnId="{41F21B12-7793-423E-8F79-17DADD979247}">
      <dgm:prSet/>
      <dgm:spPr/>
      <dgm:t>
        <a:bodyPr/>
        <a:lstStyle/>
        <a:p>
          <a:endParaRPr lang="en-US"/>
        </a:p>
      </dgm:t>
    </dgm:pt>
    <dgm:pt modelId="{7C0F1BF5-CB3D-4259-85AB-EEB852857D61}">
      <dgm:prSet/>
      <dgm:spPr>
        <a:xfrm>
          <a:off x="5779150" y="1339832"/>
          <a:ext cx="2533575" cy="2546110"/>
        </a:xfrm>
        <a:prstGeom prst="rect">
          <a:avLst/>
        </a:prstGeo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Diversity</a:t>
          </a:r>
          <a:endParaRPr lang="en-US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667CE3AA-B3B8-49D1-832E-92AF0E726D77}" type="parTrans" cxnId="{453BE20C-3B2F-4EC5-8087-434246A4F19B}">
      <dgm:prSet/>
      <dgm:spPr/>
      <dgm:t>
        <a:bodyPr/>
        <a:lstStyle/>
        <a:p>
          <a:endParaRPr lang="en-US"/>
        </a:p>
      </dgm:t>
    </dgm:pt>
    <dgm:pt modelId="{0811BBE6-5E6B-4D6C-8BC7-F33B5E82E59E}" type="sibTrans" cxnId="{453BE20C-3B2F-4EC5-8087-434246A4F19B}">
      <dgm:prSet/>
      <dgm:spPr/>
      <dgm:t>
        <a:bodyPr/>
        <a:lstStyle/>
        <a:p>
          <a:endParaRPr lang="en-US"/>
        </a:p>
      </dgm:t>
    </dgm:pt>
    <dgm:pt modelId="{C1D229F2-3588-41D3-A8EB-1CBD53578D5B}">
      <dgm:prSet phldrT="[Text]"/>
      <dgm:spPr>
        <a:xfrm>
          <a:off x="2598" y="1339832"/>
          <a:ext cx="2533575" cy="2546110"/>
        </a:xfrm>
        <a:prstGeom prst="rect">
          <a:avLst/>
        </a:prstGeo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Messaging</a:t>
          </a:r>
          <a:endParaRPr lang="en-US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68BB5FFE-8FAB-47ED-94E8-B324301D0822}" type="parTrans" cxnId="{32005C14-2AFB-4558-B24B-886627A8CC4D}">
      <dgm:prSet/>
      <dgm:spPr/>
      <dgm:t>
        <a:bodyPr/>
        <a:lstStyle/>
        <a:p>
          <a:endParaRPr lang="en-US"/>
        </a:p>
      </dgm:t>
    </dgm:pt>
    <dgm:pt modelId="{3AA52D09-8B78-44A1-88A9-9F9AE795495C}" type="sibTrans" cxnId="{32005C14-2AFB-4558-B24B-886627A8CC4D}">
      <dgm:prSet/>
      <dgm:spPr/>
      <dgm:t>
        <a:bodyPr/>
        <a:lstStyle/>
        <a:p>
          <a:endParaRPr lang="en-US"/>
        </a:p>
      </dgm:t>
    </dgm:pt>
    <dgm:pt modelId="{E996B75B-1B5A-403F-860F-FF0576B4DCF0}">
      <dgm:prSet phldrT="[Text]"/>
      <dgm:spPr>
        <a:xfrm>
          <a:off x="2890874" y="1339832"/>
          <a:ext cx="2533575" cy="2546110"/>
        </a:xfrm>
        <a:prstGeom prst="rect">
          <a:avLst/>
        </a:prstGeo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Collaboration</a:t>
          </a:r>
        </a:p>
      </dgm:t>
    </dgm:pt>
    <dgm:pt modelId="{8945B69D-61BB-4BD9-9441-8A63563C6431}" type="parTrans" cxnId="{ED62A20B-CCA7-465E-B170-D925688A1497}">
      <dgm:prSet/>
      <dgm:spPr/>
      <dgm:t>
        <a:bodyPr/>
        <a:lstStyle/>
        <a:p>
          <a:endParaRPr lang="en-US"/>
        </a:p>
      </dgm:t>
    </dgm:pt>
    <dgm:pt modelId="{9574C980-7FF4-4FD6-8C8F-A28A9D539D19}" type="sibTrans" cxnId="{ED62A20B-CCA7-465E-B170-D925688A1497}">
      <dgm:prSet/>
      <dgm:spPr/>
      <dgm:t>
        <a:bodyPr/>
        <a:lstStyle/>
        <a:p>
          <a:endParaRPr lang="en-US"/>
        </a:p>
      </dgm:t>
    </dgm:pt>
    <dgm:pt modelId="{393F67EE-DC61-4787-8A20-49FDF57D468C}">
      <dgm:prSet phldrT="[Text]"/>
      <dgm:spPr>
        <a:xfrm>
          <a:off x="2890874" y="1339832"/>
          <a:ext cx="2533575" cy="2546110"/>
        </a:xfrm>
        <a:prstGeom prst="rect">
          <a:avLst/>
        </a:prstGeo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Messaging</a:t>
          </a:r>
        </a:p>
      </dgm:t>
    </dgm:pt>
    <dgm:pt modelId="{26807A0C-BBDE-43FB-B06F-A6728120316E}" type="parTrans" cxnId="{BAEF801F-CB8F-4657-9B60-0321BEE2BE80}">
      <dgm:prSet/>
      <dgm:spPr/>
      <dgm:t>
        <a:bodyPr/>
        <a:lstStyle/>
        <a:p>
          <a:endParaRPr lang="en-US"/>
        </a:p>
      </dgm:t>
    </dgm:pt>
    <dgm:pt modelId="{36BB08CF-53B2-4586-AACA-0C1575278E56}" type="sibTrans" cxnId="{BAEF801F-CB8F-4657-9B60-0321BEE2BE80}">
      <dgm:prSet/>
      <dgm:spPr/>
      <dgm:t>
        <a:bodyPr/>
        <a:lstStyle/>
        <a:p>
          <a:endParaRPr lang="en-US"/>
        </a:p>
      </dgm:t>
    </dgm:pt>
    <dgm:pt modelId="{190396B3-70A5-4AC6-A764-383402F17D1B}">
      <dgm:prSet/>
      <dgm:spPr>
        <a:xfrm>
          <a:off x="5779150" y="1339832"/>
          <a:ext cx="2533575" cy="2546110"/>
        </a:xfrm>
        <a:prstGeom prst="rect">
          <a:avLst/>
        </a:prstGeo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Numbers</a:t>
          </a:r>
          <a:endParaRPr lang="en-US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978B03C5-CE70-4317-A59F-6989256845D2}" type="parTrans" cxnId="{37729765-423E-4E49-800D-0C8C89533EB0}">
      <dgm:prSet/>
      <dgm:spPr/>
      <dgm:t>
        <a:bodyPr/>
        <a:lstStyle/>
        <a:p>
          <a:endParaRPr lang="en-US"/>
        </a:p>
      </dgm:t>
    </dgm:pt>
    <dgm:pt modelId="{294E4492-EAB1-4C91-8FF3-4B9AEA0B1DE9}" type="sibTrans" cxnId="{37729765-423E-4E49-800D-0C8C89533EB0}">
      <dgm:prSet/>
      <dgm:spPr/>
      <dgm:t>
        <a:bodyPr/>
        <a:lstStyle/>
        <a:p>
          <a:endParaRPr lang="en-US"/>
        </a:p>
      </dgm:t>
    </dgm:pt>
    <dgm:pt modelId="{B2546CE6-AD29-46D5-A807-EC34428C28B5}">
      <dgm:prSet/>
      <dgm:spPr>
        <a:xfrm>
          <a:off x="5779150" y="1339832"/>
          <a:ext cx="2533575" cy="2546110"/>
        </a:xfrm>
        <a:prstGeom prst="rect">
          <a:avLst/>
        </a:prstGeo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Education</a:t>
          </a:r>
        </a:p>
      </dgm:t>
    </dgm:pt>
    <dgm:pt modelId="{11BF0E4C-E0B4-4AE1-BE11-3BDC5AF3B952}" type="parTrans" cxnId="{A49C1756-33EA-4EF3-9164-B0950ADF6BC3}">
      <dgm:prSet/>
      <dgm:spPr/>
      <dgm:t>
        <a:bodyPr/>
        <a:lstStyle/>
        <a:p>
          <a:endParaRPr lang="en-US"/>
        </a:p>
      </dgm:t>
    </dgm:pt>
    <dgm:pt modelId="{36173EF1-CF9C-4F2F-B66A-A2FFACC7F4E1}" type="sibTrans" cxnId="{A49C1756-33EA-4EF3-9164-B0950ADF6BC3}">
      <dgm:prSet/>
      <dgm:spPr/>
      <dgm:t>
        <a:bodyPr/>
        <a:lstStyle/>
        <a:p>
          <a:endParaRPr lang="en-US"/>
        </a:p>
      </dgm:t>
    </dgm:pt>
    <dgm:pt modelId="{0EFE501A-6A49-471A-8A57-7B94465C3B48}">
      <dgm:prSet/>
      <dgm:spPr>
        <a:xfrm>
          <a:off x="5779150" y="1339832"/>
          <a:ext cx="2533575" cy="2546110"/>
        </a:xfrm>
        <a:prstGeom prst="rect">
          <a:avLst/>
        </a:prstGeo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Logistics</a:t>
          </a:r>
        </a:p>
      </dgm:t>
    </dgm:pt>
    <dgm:pt modelId="{6E81B612-34D8-4A25-A319-1A264E8CC8B9}" type="parTrans" cxnId="{99BB9A32-FCF0-4E13-8E98-04AC5D9E7052}">
      <dgm:prSet/>
      <dgm:spPr/>
      <dgm:t>
        <a:bodyPr/>
        <a:lstStyle/>
        <a:p>
          <a:endParaRPr lang="en-US"/>
        </a:p>
      </dgm:t>
    </dgm:pt>
    <dgm:pt modelId="{6D8BAB44-CA3B-43E8-A1CA-21E84A0E68C2}" type="sibTrans" cxnId="{99BB9A32-FCF0-4E13-8E98-04AC5D9E7052}">
      <dgm:prSet/>
      <dgm:spPr/>
      <dgm:t>
        <a:bodyPr/>
        <a:lstStyle/>
        <a:p>
          <a:endParaRPr lang="en-US"/>
        </a:p>
      </dgm:t>
    </dgm:pt>
    <dgm:pt modelId="{D1989342-B743-4D56-BE4F-EC8FB9FB2EDE}">
      <dgm:prSet phldrT="[Text]"/>
      <dgm:spPr>
        <a:xfrm>
          <a:off x="2890874" y="1339832"/>
          <a:ext cx="2533575" cy="2546110"/>
        </a:xfr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Disposal</a:t>
          </a:r>
          <a:endParaRPr lang="en-US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EAA8BC39-ABE6-4790-8C6A-264F739AF8C5}" type="parTrans" cxnId="{8370AFCA-7EC1-4D49-8264-405A31A35D14}">
      <dgm:prSet/>
      <dgm:spPr/>
    </dgm:pt>
    <dgm:pt modelId="{E55DEB9D-633D-40F5-B815-FEF5062B902F}" type="sibTrans" cxnId="{8370AFCA-7EC1-4D49-8264-405A31A35D14}">
      <dgm:prSet/>
      <dgm:spPr/>
    </dgm:pt>
    <dgm:pt modelId="{29FF38EE-490D-403C-8C2A-4BFDA18142DA}">
      <dgm:prSet phldrT="[Text]"/>
      <dgm:spPr>
        <a:xfrm>
          <a:off x="2598" y="1339832"/>
          <a:ext cx="2533575" cy="2546110"/>
        </a:xfr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Disposal</a:t>
          </a:r>
          <a:endParaRPr lang="en-US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B2B6BE2F-998B-4788-802F-107338C5C127}" type="parTrans" cxnId="{1ABEE76E-64EE-4368-B81F-42CE6905B5BA}">
      <dgm:prSet/>
      <dgm:spPr/>
    </dgm:pt>
    <dgm:pt modelId="{CC8DC323-0DA3-4BB9-8E53-68D8FBA0BEA5}" type="sibTrans" cxnId="{1ABEE76E-64EE-4368-B81F-42CE6905B5BA}">
      <dgm:prSet/>
      <dgm:spPr/>
    </dgm:pt>
    <dgm:pt modelId="{3C569FC1-F012-4B92-A3E6-03CFF83364D1}" type="pres">
      <dgm:prSet presAssocID="{0312240D-87C3-42D9-9012-D8F190B1A2D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B05B223-4E05-45F8-96BD-EBC7350250D4}" type="pres">
      <dgm:prSet presAssocID="{FBF3663A-DC1E-4CBE-8DE7-748EA0D25EBC}" presName="composite" presStyleCnt="0"/>
      <dgm:spPr/>
    </dgm:pt>
    <dgm:pt modelId="{891762D2-88C7-4165-BE51-55ECE0BF37CE}" type="pres">
      <dgm:prSet presAssocID="{FBF3663A-DC1E-4CBE-8DE7-748EA0D25EBC}" presName="parTx" presStyleLbl="alignNode1" presStyleIdx="0" presStyleCnt="3" custLinFactNeighborX="-1418" custLinFactNeighborY="-7230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534FAC-4527-44E7-AE8A-B8D4BDC8AA89}" type="pres">
      <dgm:prSet presAssocID="{FBF3663A-DC1E-4CBE-8DE7-748EA0D25EBC}" presName="desTx" presStyleLbl="alignAccFollowNode1" presStyleIdx="0" presStyleCnt="3" custLinFactNeighborX="-1418" custLinFactNeighborY="-10162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F148F559-00CF-4B94-B292-135055187F72}" type="pres">
      <dgm:prSet presAssocID="{4E520C6E-BF9D-48D5-8641-5B11313B82A9}" presName="space" presStyleCnt="0"/>
      <dgm:spPr/>
    </dgm:pt>
    <dgm:pt modelId="{8FFCE38F-C625-47E5-BBC3-222CB7069BBB}" type="pres">
      <dgm:prSet presAssocID="{BAC02134-DB5E-4DFA-84BA-F586EC878568}" presName="composite" presStyleCnt="0"/>
      <dgm:spPr/>
    </dgm:pt>
    <dgm:pt modelId="{6B2D202A-CC83-4F62-9AE3-D7F076781DDE}" type="pres">
      <dgm:prSet presAssocID="{BAC02134-DB5E-4DFA-84BA-F586EC878568}" presName="parTx" presStyleLbl="alignNode1" presStyleIdx="1" presStyleCnt="3" custLinFactNeighborX="0" custLinFactNeighborY="-7230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2EB9B2-B2B9-4CAE-B3DE-38FF8A9A628B}" type="pres">
      <dgm:prSet presAssocID="{BAC02134-DB5E-4DFA-84BA-F586EC878568}" presName="desTx" presStyleLbl="alignAccFollowNode1" presStyleIdx="1" presStyleCnt="3" custLinFactNeighborX="0" custLinFactNeighborY="-10162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3D2DEBEC-3504-4564-A05F-DD88D78F62C1}" type="pres">
      <dgm:prSet presAssocID="{F278AAC0-9D00-4773-8473-D3845BCC7142}" presName="space" presStyleCnt="0"/>
      <dgm:spPr/>
    </dgm:pt>
    <dgm:pt modelId="{E522DCC5-0476-4D3A-93B3-8B81F7009FF3}" type="pres">
      <dgm:prSet presAssocID="{19923126-039A-43A6-8CC1-EBEFAE06C91E}" presName="composite" presStyleCnt="0"/>
      <dgm:spPr/>
    </dgm:pt>
    <dgm:pt modelId="{9035F360-C413-4453-AD27-60F4BD954F19}" type="pres">
      <dgm:prSet presAssocID="{19923126-039A-43A6-8CC1-EBEFAE06C91E}" presName="parTx" presStyleLbl="alignNode1" presStyleIdx="2" presStyleCnt="3" custLinFactNeighborX="-840" custLinFactNeighborY="-7230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86CC35-F7A4-4449-8813-E0BFB0B94051}" type="pres">
      <dgm:prSet presAssocID="{19923126-039A-43A6-8CC1-EBEFAE06C91E}" presName="desTx" presStyleLbl="alignAccFollowNode1" presStyleIdx="2" presStyleCnt="3" custLinFactNeighborX="-840" custLinFactNeighborY="-1016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F6AE375-AC7D-4BE4-B591-7BDFBEB031E2}" type="presOf" srcId="{640EBD02-C411-45ED-832E-34212770177D}" destId="{65534FAC-4527-44E7-AE8A-B8D4BDC8AA89}" srcOrd="0" destOrd="1" presId="urn:microsoft.com/office/officeart/2005/8/layout/hList1"/>
    <dgm:cxn modelId="{BAEF801F-CB8F-4657-9B60-0321BEE2BE80}" srcId="{BAC02134-DB5E-4DFA-84BA-F586EC878568}" destId="{393F67EE-DC61-4787-8A20-49FDF57D468C}" srcOrd="3" destOrd="0" parTransId="{26807A0C-BBDE-43FB-B06F-A6728120316E}" sibTransId="{36BB08CF-53B2-4586-AACA-0C1575278E56}"/>
    <dgm:cxn modelId="{ED62A20B-CCA7-465E-B170-D925688A1497}" srcId="{BAC02134-DB5E-4DFA-84BA-F586EC878568}" destId="{E996B75B-1B5A-403F-860F-FF0576B4DCF0}" srcOrd="2" destOrd="0" parTransId="{8945B69D-61BB-4BD9-9441-8A63563C6431}" sibTransId="{9574C980-7FF4-4FD6-8C8F-A28A9D539D19}"/>
    <dgm:cxn modelId="{6C2ECF23-1A3C-4C3B-BF3C-8BA5BEB85EDA}" type="presOf" srcId="{C1D229F2-3588-41D3-A8EB-1CBD53578D5B}" destId="{65534FAC-4527-44E7-AE8A-B8D4BDC8AA89}" srcOrd="0" destOrd="2" presId="urn:microsoft.com/office/officeart/2005/8/layout/hList1"/>
    <dgm:cxn modelId="{C3193F26-1D17-4971-8CCF-2B070679565C}" srcId="{BAC02134-DB5E-4DFA-84BA-F586EC878568}" destId="{1091C91C-5DBB-4304-AF05-F9A998B1EE22}" srcOrd="1" destOrd="0" parTransId="{6C2FF48A-8B57-4A3A-846A-0765ABD9D348}" sibTransId="{DFD5A317-F80A-4014-BDB0-ED0462F60172}"/>
    <dgm:cxn modelId="{EC06F9A0-2EEE-45BE-ABC7-9F308E75FA77}" type="presOf" srcId="{FBF3663A-DC1E-4CBE-8DE7-748EA0D25EBC}" destId="{891762D2-88C7-4165-BE51-55ECE0BF37CE}" srcOrd="0" destOrd="0" presId="urn:microsoft.com/office/officeart/2005/8/layout/hList1"/>
    <dgm:cxn modelId="{0D0EBDF4-A02E-45D8-87C5-1B2D6487F18E}" srcId="{FBF3663A-DC1E-4CBE-8DE7-748EA0D25EBC}" destId="{35198744-D684-4873-84E5-64ED54DF56C3}" srcOrd="0" destOrd="0" parTransId="{30216942-81DD-46F1-9F13-352FB7C16FC6}" sibTransId="{73460F99-91AB-4032-8BAF-D22A5DC49EBB}"/>
    <dgm:cxn modelId="{1E6B9087-C07C-4DF3-9B48-CF863F3D24FC}" type="presOf" srcId="{E996B75B-1B5A-403F-860F-FF0576B4DCF0}" destId="{042EB9B2-B2B9-4CAE-B3DE-38FF8A9A628B}" srcOrd="0" destOrd="2" presId="urn:microsoft.com/office/officeart/2005/8/layout/hList1"/>
    <dgm:cxn modelId="{31F80FB8-9E77-49ED-9AC6-7D93A01F18C8}" type="presOf" srcId="{D1989342-B743-4D56-BE4F-EC8FB9FB2EDE}" destId="{042EB9B2-B2B9-4CAE-B3DE-38FF8A9A628B}" srcOrd="0" destOrd="4" presId="urn:microsoft.com/office/officeart/2005/8/layout/hList1"/>
    <dgm:cxn modelId="{1923A063-31BB-42D2-AF08-105DECDE9D3F}" type="presOf" srcId="{BAC02134-DB5E-4DFA-84BA-F586EC878568}" destId="{6B2D202A-CC83-4F62-9AE3-D7F076781DDE}" srcOrd="0" destOrd="0" presId="urn:microsoft.com/office/officeart/2005/8/layout/hList1"/>
    <dgm:cxn modelId="{7DB5AFF7-9BBD-4808-9AC6-E3E4974D637C}" type="presOf" srcId="{7C0F1BF5-CB3D-4259-85AB-EEB852857D61}" destId="{1386CC35-F7A4-4449-8813-E0BFB0B94051}" srcOrd="0" destOrd="1" presId="urn:microsoft.com/office/officeart/2005/8/layout/hList1"/>
    <dgm:cxn modelId="{C7BD27DE-F66B-4000-ADE6-E8218DEAEB74}" srcId="{0312240D-87C3-42D9-9012-D8F190B1A2D6}" destId="{BAC02134-DB5E-4DFA-84BA-F586EC878568}" srcOrd="1" destOrd="0" parTransId="{24E38F10-05E6-4603-8D57-9BA589D625BE}" sibTransId="{F278AAC0-9D00-4773-8473-D3845BCC7142}"/>
    <dgm:cxn modelId="{AEC15D32-A146-4B75-A143-74E2867E7790}" type="presOf" srcId="{B2546CE6-AD29-46D5-A807-EC34428C28B5}" destId="{1386CC35-F7A4-4449-8813-E0BFB0B94051}" srcOrd="0" destOrd="3" presId="urn:microsoft.com/office/officeart/2005/8/layout/hList1"/>
    <dgm:cxn modelId="{B43C9B88-A648-4F7E-9BE5-51A147E2B863}" type="presOf" srcId="{190396B3-70A5-4AC6-A764-383402F17D1B}" destId="{1386CC35-F7A4-4449-8813-E0BFB0B94051}" srcOrd="0" destOrd="2" presId="urn:microsoft.com/office/officeart/2005/8/layout/hList1"/>
    <dgm:cxn modelId="{F09701A5-8B4F-45FE-A637-7E78C601F61C}" type="presOf" srcId="{35198744-D684-4873-84E5-64ED54DF56C3}" destId="{65534FAC-4527-44E7-AE8A-B8D4BDC8AA89}" srcOrd="0" destOrd="0" presId="urn:microsoft.com/office/officeart/2005/8/layout/hList1"/>
    <dgm:cxn modelId="{80DEA687-D8B6-4C64-A421-B866D4CBA8F0}" type="presOf" srcId="{6709BF48-AC9F-4B44-807E-8DFBD00C6037}" destId="{1386CC35-F7A4-4449-8813-E0BFB0B94051}" srcOrd="0" destOrd="0" presId="urn:microsoft.com/office/officeart/2005/8/layout/hList1"/>
    <dgm:cxn modelId="{988476E4-B1A0-4CA3-9464-B2835392ED13}" srcId="{0312240D-87C3-42D9-9012-D8F190B1A2D6}" destId="{19923126-039A-43A6-8CC1-EBEFAE06C91E}" srcOrd="2" destOrd="0" parTransId="{7E3BFC58-E94B-4767-A532-3C6EA47EC087}" sibTransId="{E38BA6A1-CFD3-47CA-89BC-736AB21F1FFD}"/>
    <dgm:cxn modelId="{AA052BA7-0E19-488F-901B-B9AA394149EE}" type="presOf" srcId="{E31BF7D8-7EEB-47CF-8C33-31002A90B6D0}" destId="{042EB9B2-B2B9-4CAE-B3DE-38FF8A9A628B}" srcOrd="0" destOrd="0" presId="urn:microsoft.com/office/officeart/2005/8/layout/hList1"/>
    <dgm:cxn modelId="{BFF8D2C7-023C-43C0-8339-C2DA5ADF4E31}" type="presOf" srcId="{29FF38EE-490D-403C-8C2A-4BFDA18142DA}" destId="{65534FAC-4527-44E7-AE8A-B8D4BDC8AA89}" srcOrd="0" destOrd="3" presId="urn:microsoft.com/office/officeart/2005/8/layout/hList1"/>
    <dgm:cxn modelId="{5B4BBE42-F52E-44D7-B24F-C6E16D3FAEF5}" type="presOf" srcId="{1091C91C-5DBB-4304-AF05-F9A998B1EE22}" destId="{042EB9B2-B2B9-4CAE-B3DE-38FF8A9A628B}" srcOrd="0" destOrd="1" presId="urn:microsoft.com/office/officeart/2005/8/layout/hList1"/>
    <dgm:cxn modelId="{52B0380F-7929-449B-B4EB-E1840BBBA9AA}" srcId="{0312240D-87C3-42D9-9012-D8F190B1A2D6}" destId="{FBF3663A-DC1E-4CBE-8DE7-748EA0D25EBC}" srcOrd="0" destOrd="0" parTransId="{EE06C25E-63E0-4B8F-8370-6EBDE0D8D0E9}" sibTransId="{4E520C6E-BF9D-48D5-8641-5B11313B82A9}"/>
    <dgm:cxn modelId="{8370AFCA-7EC1-4D49-8264-405A31A35D14}" srcId="{BAC02134-DB5E-4DFA-84BA-F586EC878568}" destId="{D1989342-B743-4D56-BE4F-EC8FB9FB2EDE}" srcOrd="4" destOrd="0" parTransId="{EAA8BC39-ABE6-4790-8C6A-264F739AF8C5}" sibTransId="{E55DEB9D-633D-40F5-B815-FEF5062B902F}"/>
    <dgm:cxn modelId="{3AD0B3D8-540D-4E6F-922B-C9B2D02B0EC9}" type="presOf" srcId="{19923126-039A-43A6-8CC1-EBEFAE06C91E}" destId="{9035F360-C413-4453-AD27-60F4BD954F19}" srcOrd="0" destOrd="0" presId="urn:microsoft.com/office/officeart/2005/8/layout/hList1"/>
    <dgm:cxn modelId="{37729765-423E-4E49-800D-0C8C89533EB0}" srcId="{19923126-039A-43A6-8CC1-EBEFAE06C91E}" destId="{190396B3-70A5-4AC6-A764-383402F17D1B}" srcOrd="2" destOrd="0" parTransId="{978B03C5-CE70-4317-A59F-6989256845D2}" sibTransId="{294E4492-EAB1-4C91-8FF3-4B9AEA0B1DE9}"/>
    <dgm:cxn modelId="{4827AF54-0DE2-41F5-870A-78724462C10D}" type="presOf" srcId="{393F67EE-DC61-4787-8A20-49FDF57D468C}" destId="{042EB9B2-B2B9-4CAE-B3DE-38FF8A9A628B}" srcOrd="0" destOrd="3" presId="urn:microsoft.com/office/officeart/2005/8/layout/hList1"/>
    <dgm:cxn modelId="{6F1C5517-9E13-4A26-8D75-ABF32ADCBC22}" type="presOf" srcId="{0EFE501A-6A49-471A-8A57-7B94465C3B48}" destId="{1386CC35-F7A4-4449-8813-E0BFB0B94051}" srcOrd="0" destOrd="4" presId="urn:microsoft.com/office/officeart/2005/8/layout/hList1"/>
    <dgm:cxn modelId="{A49C1756-33EA-4EF3-9164-B0950ADF6BC3}" srcId="{19923126-039A-43A6-8CC1-EBEFAE06C91E}" destId="{B2546CE6-AD29-46D5-A807-EC34428C28B5}" srcOrd="3" destOrd="0" parTransId="{11BF0E4C-E0B4-4AE1-BE11-3BDC5AF3B952}" sibTransId="{36173EF1-CF9C-4F2F-B66A-A2FFACC7F4E1}"/>
    <dgm:cxn modelId="{1ABEE76E-64EE-4368-B81F-42CE6905B5BA}" srcId="{FBF3663A-DC1E-4CBE-8DE7-748EA0D25EBC}" destId="{29FF38EE-490D-403C-8C2A-4BFDA18142DA}" srcOrd="3" destOrd="0" parTransId="{B2B6BE2F-998B-4788-802F-107338C5C127}" sibTransId="{CC8DC323-0DA3-4BB9-8E53-68D8FBA0BEA5}"/>
    <dgm:cxn modelId="{3C677716-BFBB-4CB2-8406-841BBEA2AA77}" srcId="{BAC02134-DB5E-4DFA-84BA-F586EC878568}" destId="{E31BF7D8-7EEB-47CF-8C33-31002A90B6D0}" srcOrd="0" destOrd="0" parTransId="{41AA84C1-69BC-4AEC-93C3-22D1EB5C95C8}" sibTransId="{632A276E-FAD4-4EF3-9621-766AF6F4F86B}"/>
    <dgm:cxn modelId="{82610184-3710-4291-AFAC-4718869E4419}" srcId="{FBF3663A-DC1E-4CBE-8DE7-748EA0D25EBC}" destId="{640EBD02-C411-45ED-832E-34212770177D}" srcOrd="1" destOrd="0" parTransId="{76C21594-D720-473F-8F56-10255572E862}" sibTransId="{E1A7CF78-B357-481E-8321-5633F928C83B}"/>
    <dgm:cxn modelId="{32005C14-2AFB-4558-B24B-886627A8CC4D}" srcId="{FBF3663A-DC1E-4CBE-8DE7-748EA0D25EBC}" destId="{C1D229F2-3588-41D3-A8EB-1CBD53578D5B}" srcOrd="2" destOrd="0" parTransId="{68BB5FFE-8FAB-47ED-94E8-B324301D0822}" sibTransId="{3AA52D09-8B78-44A1-88A9-9F9AE795495C}"/>
    <dgm:cxn modelId="{99BB9A32-FCF0-4E13-8E98-04AC5D9E7052}" srcId="{19923126-039A-43A6-8CC1-EBEFAE06C91E}" destId="{0EFE501A-6A49-471A-8A57-7B94465C3B48}" srcOrd="4" destOrd="0" parTransId="{6E81B612-34D8-4A25-A319-1A264E8CC8B9}" sibTransId="{6D8BAB44-CA3B-43E8-A1CA-21E84A0E68C2}"/>
    <dgm:cxn modelId="{C5D1F10B-457A-48BD-A1A6-9C526C470A38}" type="presOf" srcId="{0312240D-87C3-42D9-9012-D8F190B1A2D6}" destId="{3C569FC1-F012-4B92-A3E6-03CFF83364D1}" srcOrd="0" destOrd="0" presId="urn:microsoft.com/office/officeart/2005/8/layout/hList1"/>
    <dgm:cxn modelId="{453BE20C-3B2F-4EC5-8087-434246A4F19B}" srcId="{19923126-039A-43A6-8CC1-EBEFAE06C91E}" destId="{7C0F1BF5-CB3D-4259-85AB-EEB852857D61}" srcOrd="1" destOrd="0" parTransId="{667CE3AA-B3B8-49D1-832E-92AF0E726D77}" sibTransId="{0811BBE6-5E6B-4D6C-8BC7-F33B5E82E59E}"/>
    <dgm:cxn modelId="{41F21B12-7793-423E-8F79-17DADD979247}" srcId="{19923126-039A-43A6-8CC1-EBEFAE06C91E}" destId="{6709BF48-AC9F-4B44-807E-8DFBD00C6037}" srcOrd="0" destOrd="0" parTransId="{CB5F640F-42C1-4BE7-8B74-A81BD6F00268}" sibTransId="{7F6D86A8-D22B-43BB-9213-0943B776200E}"/>
    <dgm:cxn modelId="{63680EBC-54BF-40F6-9535-BCB3AF2AD44A}" type="presParOf" srcId="{3C569FC1-F012-4B92-A3E6-03CFF83364D1}" destId="{7B05B223-4E05-45F8-96BD-EBC7350250D4}" srcOrd="0" destOrd="0" presId="urn:microsoft.com/office/officeart/2005/8/layout/hList1"/>
    <dgm:cxn modelId="{882A339B-A0A3-426A-BA10-35AE0F2A2EA5}" type="presParOf" srcId="{7B05B223-4E05-45F8-96BD-EBC7350250D4}" destId="{891762D2-88C7-4165-BE51-55ECE0BF37CE}" srcOrd="0" destOrd="0" presId="urn:microsoft.com/office/officeart/2005/8/layout/hList1"/>
    <dgm:cxn modelId="{725EA5FE-51E9-4A7B-8E81-71BAA450E8D6}" type="presParOf" srcId="{7B05B223-4E05-45F8-96BD-EBC7350250D4}" destId="{65534FAC-4527-44E7-AE8A-B8D4BDC8AA89}" srcOrd="1" destOrd="0" presId="urn:microsoft.com/office/officeart/2005/8/layout/hList1"/>
    <dgm:cxn modelId="{4BC799D0-60CE-4AA0-9A2D-5E1E12C6CB14}" type="presParOf" srcId="{3C569FC1-F012-4B92-A3E6-03CFF83364D1}" destId="{F148F559-00CF-4B94-B292-135055187F72}" srcOrd="1" destOrd="0" presId="urn:microsoft.com/office/officeart/2005/8/layout/hList1"/>
    <dgm:cxn modelId="{49A4A55D-C950-499D-95D7-3A9B30C258E2}" type="presParOf" srcId="{3C569FC1-F012-4B92-A3E6-03CFF83364D1}" destId="{8FFCE38F-C625-47E5-BBC3-222CB7069BBB}" srcOrd="2" destOrd="0" presId="urn:microsoft.com/office/officeart/2005/8/layout/hList1"/>
    <dgm:cxn modelId="{DACFD3BA-7A5B-4616-9B3A-36415D27165C}" type="presParOf" srcId="{8FFCE38F-C625-47E5-BBC3-222CB7069BBB}" destId="{6B2D202A-CC83-4F62-9AE3-D7F076781DDE}" srcOrd="0" destOrd="0" presId="urn:microsoft.com/office/officeart/2005/8/layout/hList1"/>
    <dgm:cxn modelId="{CCADB270-4C40-4C23-ACCA-8A0CD6D8B337}" type="presParOf" srcId="{8FFCE38F-C625-47E5-BBC3-222CB7069BBB}" destId="{042EB9B2-B2B9-4CAE-B3DE-38FF8A9A628B}" srcOrd="1" destOrd="0" presId="urn:microsoft.com/office/officeart/2005/8/layout/hList1"/>
    <dgm:cxn modelId="{A567AC75-3767-4448-A1A8-924861228C50}" type="presParOf" srcId="{3C569FC1-F012-4B92-A3E6-03CFF83364D1}" destId="{3D2DEBEC-3504-4564-A05F-DD88D78F62C1}" srcOrd="3" destOrd="0" presId="urn:microsoft.com/office/officeart/2005/8/layout/hList1"/>
    <dgm:cxn modelId="{70F9F7A7-7544-45A1-9B2A-1B7E8E2ABE54}" type="presParOf" srcId="{3C569FC1-F012-4B92-A3E6-03CFF83364D1}" destId="{E522DCC5-0476-4D3A-93B3-8B81F7009FF3}" srcOrd="4" destOrd="0" presId="urn:microsoft.com/office/officeart/2005/8/layout/hList1"/>
    <dgm:cxn modelId="{66866091-BEB7-4D19-A059-4D575FDD2D0C}" type="presParOf" srcId="{E522DCC5-0476-4D3A-93B3-8B81F7009FF3}" destId="{9035F360-C413-4453-AD27-60F4BD954F19}" srcOrd="0" destOrd="0" presId="urn:microsoft.com/office/officeart/2005/8/layout/hList1"/>
    <dgm:cxn modelId="{4213132E-F792-4966-A3B9-A62AD812A820}" type="presParOf" srcId="{E522DCC5-0476-4D3A-93B3-8B81F7009FF3}" destId="{1386CC35-F7A4-4449-8813-E0BFB0B9405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1762D2-88C7-4165-BE51-55ECE0BF37CE}">
      <dsp:nvSpPr>
        <dsp:cNvPr id="0" name=""/>
        <dsp:cNvSpPr/>
      </dsp:nvSpPr>
      <dsp:spPr>
        <a:xfrm>
          <a:off x="0" y="0"/>
          <a:ext cx="2533575" cy="777600"/>
        </a:xfrm>
        <a:prstGeom prst="rect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09728" rIns="192024" bIns="109728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Education</a:t>
          </a:r>
        </a:p>
      </dsp:txBody>
      <dsp:txXfrm>
        <a:off x="0" y="0"/>
        <a:ext cx="2533575" cy="777600"/>
      </dsp:txXfrm>
    </dsp:sp>
    <dsp:sp modelId="{65534FAC-4527-44E7-AE8A-B8D4BDC8AA89}">
      <dsp:nvSpPr>
        <dsp:cNvPr id="0" name=""/>
        <dsp:cNvSpPr/>
      </dsp:nvSpPr>
      <dsp:spPr>
        <a:xfrm>
          <a:off x="0" y="848398"/>
          <a:ext cx="2533575" cy="2529174"/>
        </a:xfrm>
        <a:prstGeom prst="rect">
          <a:avLst/>
        </a:prstGeo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18" tIns="144018" rIns="192024" bIns="216027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7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Budget</a:t>
          </a:r>
          <a:endParaRPr lang="en-US" sz="27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7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Outreach</a:t>
          </a:r>
          <a:endParaRPr lang="en-US" sz="27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7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Messaging</a:t>
          </a:r>
          <a:endParaRPr lang="en-US" sz="27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7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Disposal</a:t>
          </a:r>
          <a:endParaRPr lang="en-US" sz="27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0" y="848398"/>
        <a:ext cx="2533575" cy="2529174"/>
      </dsp:txXfrm>
    </dsp:sp>
    <dsp:sp modelId="{6B2D202A-CC83-4F62-9AE3-D7F076781DDE}">
      <dsp:nvSpPr>
        <dsp:cNvPr id="0" name=""/>
        <dsp:cNvSpPr/>
      </dsp:nvSpPr>
      <dsp:spPr>
        <a:xfrm>
          <a:off x="2890874" y="0"/>
          <a:ext cx="2533575" cy="777600"/>
        </a:xfrm>
        <a:prstGeom prst="rect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09728" rIns="192024" bIns="109728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Action</a:t>
          </a:r>
        </a:p>
      </dsp:txBody>
      <dsp:txXfrm>
        <a:off x="2890874" y="0"/>
        <a:ext cx="2533575" cy="777600"/>
      </dsp:txXfrm>
    </dsp:sp>
    <dsp:sp modelId="{042EB9B2-B2B9-4CAE-B3DE-38FF8A9A628B}">
      <dsp:nvSpPr>
        <dsp:cNvPr id="0" name=""/>
        <dsp:cNvSpPr/>
      </dsp:nvSpPr>
      <dsp:spPr>
        <a:xfrm>
          <a:off x="2890874" y="848398"/>
          <a:ext cx="2533575" cy="2529174"/>
        </a:xfrm>
        <a:prstGeom prst="rect">
          <a:avLst/>
        </a:prstGeo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18" tIns="144018" rIns="192024" bIns="216027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7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Sampling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7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Classification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7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Collaboration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7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Messaging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7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Disposal</a:t>
          </a:r>
          <a:endParaRPr lang="en-US" sz="27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2890874" y="848398"/>
        <a:ext cx="2533575" cy="2529174"/>
      </dsp:txXfrm>
    </dsp:sp>
    <dsp:sp modelId="{9035F360-C413-4453-AD27-60F4BD954F19}">
      <dsp:nvSpPr>
        <dsp:cNvPr id="0" name=""/>
        <dsp:cNvSpPr/>
      </dsp:nvSpPr>
      <dsp:spPr>
        <a:xfrm>
          <a:off x="5757868" y="0"/>
          <a:ext cx="2533575" cy="777600"/>
        </a:xfrm>
        <a:prstGeom prst="rect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09728" rIns="192024" bIns="109728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Planting</a:t>
          </a:r>
        </a:p>
      </dsp:txBody>
      <dsp:txXfrm>
        <a:off x="5757868" y="0"/>
        <a:ext cx="2533575" cy="777600"/>
      </dsp:txXfrm>
    </dsp:sp>
    <dsp:sp modelId="{1386CC35-F7A4-4449-8813-E0BFB0B94051}">
      <dsp:nvSpPr>
        <dsp:cNvPr id="0" name=""/>
        <dsp:cNvSpPr/>
      </dsp:nvSpPr>
      <dsp:spPr>
        <a:xfrm>
          <a:off x="5757868" y="848398"/>
          <a:ext cx="2533575" cy="2529174"/>
        </a:xfrm>
        <a:prstGeom prst="rect">
          <a:avLst/>
        </a:prstGeo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18" tIns="144018" rIns="192024" bIns="216027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7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Budget</a:t>
          </a:r>
          <a:endParaRPr lang="en-US" sz="27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7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Diversity</a:t>
          </a:r>
          <a:endParaRPr lang="en-US" sz="27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7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Numbers</a:t>
          </a:r>
          <a:endParaRPr lang="en-US" sz="27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7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Education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7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Logistics</a:t>
          </a:r>
        </a:p>
      </dsp:txBody>
      <dsp:txXfrm>
        <a:off x="5757868" y="848398"/>
        <a:ext cx="2533575" cy="25291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C96325-D31A-4485-98E9-5875A110587C}" type="datetimeFigureOut">
              <a:rPr lang="en-US" smtClean="0"/>
              <a:pPr/>
              <a:t>1/12/2017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089F2C-871E-4B53-B098-433F3B9196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6019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D31D98-872A-42DF-8476-3F244CCD8106}" type="datetimeFigureOut">
              <a:rPr lang="en-US" smtClean="0"/>
              <a:pPr/>
              <a:t>1/12/2017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72A957-D6E1-4692-964C-7FF15F3B29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454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2A957-D6E1-4692-964C-7FF15F3B2914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91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4ED0D-CA6C-479B-B6A3-E099ADF9060B}" type="datetimeFigureOut">
              <a:rPr lang="en-US" smtClean="0"/>
              <a:pPr/>
              <a:t>1/12/2017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9567-A42D-4BFD-9330-EA900CBFE5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956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4ED0D-CA6C-479B-B6A3-E099ADF9060B}" type="datetimeFigureOut">
              <a:rPr lang="en-US" smtClean="0"/>
              <a:pPr/>
              <a:t>1/12/2017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9567-A42D-4BFD-9330-EA900CBFE5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151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4ED0D-CA6C-479B-B6A3-E099ADF9060B}" type="datetimeFigureOut">
              <a:rPr lang="en-US" smtClean="0"/>
              <a:pPr/>
              <a:t>1/12/2017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9567-A42D-4BFD-9330-EA900CBFE5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1797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4ED0D-CA6C-479B-B6A3-E099ADF906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9567-A42D-4BFD-9330-EA900CBFE5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957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4ED0D-CA6C-479B-B6A3-E099ADF906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9567-A42D-4BFD-9330-EA900CBFE5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8644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4ED0D-CA6C-479B-B6A3-E099ADF906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9567-A42D-4BFD-9330-EA900CBFE5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334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4ED0D-CA6C-479B-B6A3-E099ADF906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9567-A42D-4BFD-9330-EA900CBFE5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6495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4ED0D-CA6C-479B-B6A3-E099ADF906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9567-A42D-4BFD-9330-EA900CBFE5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6206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4ED0D-CA6C-479B-B6A3-E099ADF906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9567-A42D-4BFD-9330-EA900CBFE5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3000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4ED0D-CA6C-479B-B6A3-E099ADF906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9567-A42D-4BFD-9330-EA900CBFE5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7015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4ED0D-CA6C-479B-B6A3-E099ADF906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9567-A42D-4BFD-9330-EA900CBFE5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626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4ED0D-CA6C-479B-B6A3-E099ADF9060B}" type="datetimeFigureOut">
              <a:rPr lang="en-US" smtClean="0"/>
              <a:pPr/>
              <a:t>1/12/2017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9567-A42D-4BFD-9330-EA900CBFE5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0381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4ED0D-CA6C-479B-B6A3-E099ADF906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9567-A42D-4BFD-9330-EA900CBFE5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8023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4ED0D-CA6C-479B-B6A3-E099ADF906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9567-A42D-4BFD-9330-EA900CBFE5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4878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4ED0D-CA6C-479B-B6A3-E099ADF906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9567-A42D-4BFD-9330-EA900CBFE5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0341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4ED0D-CA6C-479B-B6A3-E099ADF906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9567-A42D-4BFD-9330-EA900CBFE5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486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4ED0D-CA6C-479B-B6A3-E099ADF906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9567-A42D-4BFD-9330-EA900CBFE5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2151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4ED0D-CA6C-479B-B6A3-E099ADF906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9567-A42D-4BFD-9330-EA900CBFE5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5087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4ED0D-CA6C-479B-B6A3-E099ADF906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9567-A42D-4BFD-9330-EA900CBFE5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9137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4ED0D-CA6C-479B-B6A3-E099ADF906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9567-A42D-4BFD-9330-EA900CBFE5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3588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4ED0D-CA6C-479B-B6A3-E099ADF906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9567-A42D-4BFD-9330-EA900CBFE5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3700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4ED0D-CA6C-479B-B6A3-E099ADF906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9567-A42D-4BFD-9330-EA900CBFE5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828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4ED0D-CA6C-479B-B6A3-E099ADF9060B}" type="datetimeFigureOut">
              <a:rPr lang="en-US" smtClean="0"/>
              <a:pPr/>
              <a:t>1/12/2017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9567-A42D-4BFD-9330-EA900CBFE5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7596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4ED0D-CA6C-479B-B6A3-E099ADF906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9567-A42D-4BFD-9330-EA900CBFE5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3421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4ED0D-CA6C-479B-B6A3-E099ADF906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9567-A42D-4BFD-9330-EA900CBFE5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4458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4ED0D-CA6C-479B-B6A3-E099ADF906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9567-A42D-4BFD-9330-EA900CBFE5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0186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4ED0D-CA6C-479B-B6A3-E099ADF906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9567-A42D-4BFD-9330-EA900CBFE5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2846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4ED0D-CA6C-479B-B6A3-E099ADF906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9567-A42D-4BFD-9330-EA900CBFE5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6833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4ED0D-CA6C-479B-B6A3-E099ADF906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9567-A42D-4BFD-9330-EA900CBFE5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9590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4ED0D-CA6C-479B-B6A3-E099ADF906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9567-A42D-4BFD-9330-EA900CBFE5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0561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4ED0D-CA6C-479B-B6A3-E099ADF906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9567-A42D-4BFD-9330-EA900CBFE5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818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4ED0D-CA6C-479B-B6A3-E099ADF906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9567-A42D-4BFD-9330-EA900CBFE5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0707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4ED0D-CA6C-479B-B6A3-E099ADF906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9567-A42D-4BFD-9330-EA900CBFE5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198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4ED0D-CA6C-479B-B6A3-E099ADF9060B}" type="datetimeFigureOut">
              <a:rPr lang="en-US" smtClean="0"/>
              <a:pPr/>
              <a:t>1/12/2017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9567-A42D-4BFD-9330-EA900CBFE5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4152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4ED0D-CA6C-479B-B6A3-E099ADF906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9567-A42D-4BFD-9330-EA900CBFE5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6565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4ED0D-CA6C-479B-B6A3-E099ADF906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9567-A42D-4BFD-9330-EA900CBFE5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2453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4ED0D-CA6C-479B-B6A3-E099ADF906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9567-A42D-4BFD-9330-EA900CBFE5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7494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4ED0D-CA6C-479B-B6A3-E099ADF906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9567-A42D-4BFD-9330-EA900CBFE5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2733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4ED0D-CA6C-479B-B6A3-E099ADF906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9567-A42D-4BFD-9330-EA900CBFE5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886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4ED0D-CA6C-479B-B6A3-E099ADF9060B}" type="datetimeFigureOut">
              <a:rPr lang="en-US" smtClean="0"/>
              <a:pPr/>
              <a:t>1/12/2017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9567-A42D-4BFD-9330-EA900CBFE5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617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4ED0D-CA6C-479B-B6A3-E099ADF9060B}" type="datetimeFigureOut">
              <a:rPr lang="en-US" smtClean="0"/>
              <a:pPr/>
              <a:t>1/12/2017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9567-A42D-4BFD-9330-EA900CBFE5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999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4ED0D-CA6C-479B-B6A3-E099ADF9060B}" type="datetimeFigureOut">
              <a:rPr lang="en-US" smtClean="0"/>
              <a:pPr/>
              <a:t>1/12/2017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9567-A42D-4BFD-9330-EA900CBFE5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057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4ED0D-CA6C-479B-B6A3-E099ADF9060B}" type="datetimeFigureOut">
              <a:rPr lang="en-US" smtClean="0"/>
              <a:pPr/>
              <a:t>1/12/2017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9567-A42D-4BFD-9330-EA900CBFE5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28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4ED0D-CA6C-479B-B6A3-E099ADF9060B}" type="datetimeFigureOut">
              <a:rPr lang="en-US" smtClean="0"/>
              <a:pPr/>
              <a:t>1/12/2017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9567-A42D-4BFD-9330-EA900CBFE5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921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64ED0D-CA6C-479B-B6A3-E099ADF9060B}" type="datetimeFigureOut">
              <a:rPr lang="en-US" smtClean="0"/>
              <a:pPr/>
              <a:t>1/12/2017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B59567-A42D-4BFD-9330-EA900CBFE5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682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64ED0D-CA6C-479B-B6A3-E099ADF906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B59567-A42D-4BFD-9330-EA900CBFE5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467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64ED0D-CA6C-479B-B6A3-E099ADF906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B59567-A42D-4BFD-9330-EA900CBFE5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817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64ED0D-CA6C-479B-B6A3-E099ADF906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B59567-A42D-4BFD-9330-EA900CBFE5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646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1.xml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42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41.png"/><Relationship Id="rId4" Type="http://schemas.openxmlformats.org/officeDocument/2006/relationships/diagramData" Target="../diagrams/data1.xml"/><Relationship Id="rId9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hyperlink" Target="http://2.bp.blogspot.com/_W1-_JSgHGQ0/TLbt_-DKgbI/AAAAAAAAAA0/lptl-xoEH-M/s1600/IMG_0979.JPG" TargetMode="Externa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95400" y="3075433"/>
            <a:ext cx="762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Emerald Ash Borer Threat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1200" y="4122057"/>
            <a:ext cx="5410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City of Greeley Forestry 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41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6"/>
          <p:cNvSpPr txBox="1">
            <a:spLocks/>
          </p:cNvSpPr>
          <p:nvPr/>
        </p:nvSpPr>
        <p:spPr bwMode="auto">
          <a:xfrm>
            <a:off x="2743199" y="0"/>
            <a:ext cx="6422571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3200" dirty="0" smtClean="0">
              <a:solidFill>
                <a:sysClr val="window" lastClr="FFFFFF"/>
              </a:solidFill>
              <a:latin typeface="Franklin Gothic Heavy"/>
              <a:cs typeface="Arial" charset="0"/>
            </a:endParaRPr>
          </a:p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ysClr val="window" lastClr="FFFFFF"/>
                </a:solidFill>
                <a:latin typeface="Franklin Gothic Heavy"/>
                <a:cs typeface="Arial" charset="0"/>
              </a:rPr>
              <a:t>Where is Emerald Ash Borer?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Heavy"/>
                <a:cs typeface="Arial" charset="0"/>
              </a:rPr>
              <a:t/>
            </a:r>
            <a:b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Heavy"/>
                <a:cs typeface="Arial" charset="0"/>
              </a:rPr>
            </a:b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Franklin Gothic Heavy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5400"/>
            <a:ext cx="8878923" cy="5394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0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0" y="1295400"/>
            <a:ext cx="5715000" cy="5351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2292926" y="3622650"/>
            <a:ext cx="914400" cy="2133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itle 6"/>
          <p:cNvSpPr txBox="1">
            <a:spLocks/>
          </p:cNvSpPr>
          <p:nvPr/>
        </p:nvSpPr>
        <p:spPr bwMode="auto">
          <a:xfrm>
            <a:off x="2590799" y="0"/>
            <a:ext cx="6574971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9pPr>
          </a:lstStyle>
          <a:p>
            <a:pPr algn="r" eaLnBrk="1" hangingPunct="1">
              <a:defRPr/>
            </a:pPr>
            <a:endParaRPr lang="en-US" sz="3200" dirty="0" smtClean="0">
              <a:solidFill>
                <a:sysClr val="window" lastClr="FFFFFF"/>
              </a:solidFill>
              <a:latin typeface="Franklin Gothic Heavy"/>
              <a:cs typeface="Arial" charset="0"/>
            </a:endParaRPr>
          </a:p>
          <a:p>
            <a:pPr algn="r" eaLnBrk="1" hangingPunct="1">
              <a:defRPr/>
            </a:pPr>
            <a:r>
              <a:rPr lang="en-US" sz="3200" dirty="0" smtClean="0">
                <a:solidFill>
                  <a:sysClr val="window" lastClr="FFFFFF"/>
                </a:solidFill>
                <a:latin typeface="Franklin Gothic Heavy"/>
                <a:cs typeface="Arial" charset="0"/>
              </a:rPr>
              <a:t>Where is Emerald Ash Borer?</a:t>
            </a:r>
            <a:br>
              <a:rPr lang="en-US" sz="3200" dirty="0" smtClean="0">
                <a:solidFill>
                  <a:sysClr val="window" lastClr="FFFFFF"/>
                </a:solidFill>
                <a:latin typeface="Franklin Gothic Heavy"/>
                <a:cs typeface="Arial" charset="0"/>
              </a:rPr>
            </a:br>
            <a:endParaRPr lang="en-US" sz="3200" dirty="0" smtClean="0">
              <a:solidFill>
                <a:sysClr val="window" lastClr="FFFFFF"/>
              </a:solidFill>
              <a:latin typeface="Franklin Gothic Heavy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19800" y="2057400"/>
            <a:ext cx="2971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</a:rPr>
              <a:t>Emerald Ash Borer is estimated to have </a:t>
            </a:r>
            <a:r>
              <a:rPr lang="en-US" sz="2000" dirty="0">
                <a:solidFill>
                  <a:prstClr val="black"/>
                </a:solidFill>
              </a:rPr>
              <a:t>b</a:t>
            </a:r>
            <a:r>
              <a:rPr lang="en-US" sz="2000" dirty="0" smtClean="0">
                <a:solidFill>
                  <a:prstClr val="black"/>
                </a:solidFill>
              </a:rPr>
              <a:t>een in Boulder for 3-4 years before it was detected </a:t>
            </a:r>
            <a:r>
              <a:rPr lang="en-US" sz="2000" dirty="0">
                <a:solidFill>
                  <a:prstClr val="black"/>
                </a:solidFill>
              </a:rPr>
              <a:t>l</a:t>
            </a:r>
            <a:r>
              <a:rPr lang="en-US" sz="2000" dirty="0" smtClean="0">
                <a:solidFill>
                  <a:prstClr val="black"/>
                </a:solidFill>
              </a:rPr>
              <a:t>ate </a:t>
            </a:r>
            <a:r>
              <a:rPr lang="en-US" sz="2000" dirty="0">
                <a:solidFill>
                  <a:prstClr val="black"/>
                </a:solidFill>
              </a:rPr>
              <a:t>l</a:t>
            </a:r>
            <a:r>
              <a:rPr lang="en-US" sz="2000" dirty="0" smtClean="0">
                <a:solidFill>
                  <a:prstClr val="black"/>
                </a:solidFill>
              </a:rPr>
              <a:t>ast </a:t>
            </a:r>
            <a:r>
              <a:rPr lang="en-US" sz="2000" dirty="0">
                <a:solidFill>
                  <a:prstClr val="black"/>
                </a:solidFill>
              </a:rPr>
              <a:t>y</a:t>
            </a:r>
            <a:r>
              <a:rPr lang="en-US" sz="2000" dirty="0" smtClean="0">
                <a:solidFill>
                  <a:prstClr val="black"/>
                </a:solidFill>
              </a:rPr>
              <a:t>ear</a:t>
            </a:r>
            <a:endParaRPr lang="en-US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31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Ash removal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29000"/>
            <a:ext cx="456088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6"/>
          <p:cNvSpPr txBox="1">
            <a:spLocks/>
          </p:cNvSpPr>
          <p:nvPr/>
        </p:nvSpPr>
        <p:spPr bwMode="auto">
          <a:xfrm>
            <a:off x="2438399" y="0"/>
            <a:ext cx="6709229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3200" dirty="0" smtClean="0">
              <a:solidFill>
                <a:sysClr val="window" lastClr="FFFFFF"/>
              </a:solidFill>
              <a:latin typeface="Franklin Gothic Heavy"/>
              <a:cs typeface="Arial" charset="0"/>
            </a:endParaRPr>
          </a:p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ysClr val="window" lastClr="FFFFFF"/>
                </a:solidFill>
                <a:latin typeface="Franklin Gothic Heavy"/>
                <a:cs typeface="Arial" charset="0"/>
              </a:rPr>
              <a:t>Can the Ash Be Saved?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Heavy"/>
                <a:cs typeface="Arial" charset="0"/>
              </a:rPr>
              <a:t/>
            </a:r>
            <a:b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Heavy"/>
                <a:cs typeface="Arial" charset="0"/>
              </a:rPr>
            </a:b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Franklin Gothic Heavy"/>
            </a:endParaRPr>
          </a:p>
        </p:txBody>
      </p:sp>
      <p:sp>
        <p:nvSpPr>
          <p:cNvPr id="6" name="Content Placeholder 7"/>
          <p:cNvSpPr txBox="1">
            <a:spLocks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1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</a:rPr>
              <a:t>Ash - </a:t>
            </a:r>
            <a:r>
              <a:rPr kumimoji="0" lang="en-US" sz="1800" b="0" i="0" u="sng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</a:rPr>
              <a:t>100% will die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</a:rPr>
              <a:t>if not treated with pesticides </a:t>
            </a:r>
          </a:p>
          <a:p>
            <a:pPr marL="342900" marR="0" lvl="1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</a:rPr>
              <a:t>Pesticide must be administered until EAB populations decline</a:t>
            </a:r>
          </a:p>
          <a:p>
            <a:pPr marL="342900" marR="0" lvl="1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</a:rPr>
              <a:t>EAB populations expand exponentially</a:t>
            </a:r>
          </a:p>
          <a:p>
            <a:pPr marL="342900" marR="0" lvl="1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</a:rPr>
              <a:t>When untreated, entire ash populations in Midwest communities were beyond treatment after 10 years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2A4B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771" y="3428999"/>
            <a:ext cx="4550229" cy="34290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5567136"/>
            <a:ext cx="520735" cy="54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7146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57200" y="1302039"/>
            <a:ext cx="8077200" cy="26463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marR="0" lvl="0" indent="-457200" defTabSz="4572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</a:rPr>
              <a:t>$10.7 Billion in 25 states for treatment, removal and replacement of more than 17 Million ash </a:t>
            </a:r>
            <a:r>
              <a:rPr lang="en-US" sz="2800" kern="0" dirty="0" smtClean="0">
                <a:latin typeface="+mj-lt"/>
              </a:rPr>
              <a:t>t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</a:rPr>
              <a:t>rees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</a:rPr>
              <a:t> on </a:t>
            </a:r>
            <a:r>
              <a:rPr lang="en-US" sz="2800" kern="0" dirty="0" smtClean="0">
                <a:latin typeface="+mj-lt"/>
              </a:rPr>
              <a:t>d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</a:rPr>
              <a:t>eveloped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</a:rPr>
              <a:t> land</a:t>
            </a:r>
          </a:p>
          <a:p>
            <a:pPr marL="457200" marR="0" lvl="0" indent="-457200" defTabSz="4572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</a:rPr>
              <a:t>Loss of $3 Billion in property </a:t>
            </a:r>
            <a:r>
              <a:rPr lang="en-US" sz="2800" kern="0" dirty="0" smtClean="0">
                <a:latin typeface="+mj-lt"/>
              </a:rPr>
              <a:t>v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</a:rPr>
              <a:t>alue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</a:rPr>
              <a:t> and ecological </a:t>
            </a:r>
            <a:r>
              <a:rPr lang="en-US" sz="2800" kern="0" dirty="0" smtClean="0">
                <a:latin typeface="+mj-lt"/>
              </a:rPr>
              <a:t>s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</a:rPr>
              <a:t>ervices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</a:rPr>
              <a:t> (Ohio only)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 dirty="0" smtClean="0">
              <a:ln>
                <a:noFill/>
              </a:ln>
              <a:solidFill>
                <a:srgbClr val="005596">
                  <a:lumMod val="50000"/>
                </a:srgbClr>
              </a:solidFill>
              <a:effectLst/>
              <a:uLnTx/>
              <a:uFillTx/>
              <a:latin typeface="+mj-lt"/>
            </a:endParaRPr>
          </a:p>
        </p:txBody>
      </p:sp>
      <p:grpSp>
        <p:nvGrpSpPr>
          <p:cNvPr id="5" name="Group 1"/>
          <p:cNvGrpSpPr>
            <a:grpSpLocks/>
          </p:cNvGrpSpPr>
          <p:nvPr/>
        </p:nvGrpSpPr>
        <p:grpSpPr bwMode="auto">
          <a:xfrm>
            <a:off x="1300163" y="4011613"/>
            <a:ext cx="6324600" cy="2762250"/>
            <a:chOff x="1371600" y="1504950"/>
            <a:chExt cx="6324600" cy="2762250"/>
          </a:xfrm>
        </p:grpSpPr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1828800" y="3867150"/>
              <a:ext cx="1860550" cy="4000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4572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000" dirty="0">
                  <a:latin typeface="Franklin Gothic Book" pitchFamily="34" charset="0"/>
                  <a:cs typeface="Arial" charset="0"/>
                </a:rPr>
                <a:t>June 2006</a:t>
              </a:r>
            </a:p>
          </p:txBody>
        </p:sp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5334000" y="3848100"/>
              <a:ext cx="1860550" cy="4000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4572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000" dirty="0">
                  <a:latin typeface="Franklin Gothic Book" pitchFamily="34" charset="0"/>
                  <a:cs typeface="Arial" charset="0"/>
                </a:rPr>
                <a:t>August 2009</a:t>
              </a:r>
            </a:p>
          </p:txBody>
        </p:sp>
        <p:pic>
          <p:nvPicPr>
            <p:cNvPr id="8" name="Picture 14" descr="Belvedere Dr Toledo June 2006_Herms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71600" y="1516063"/>
              <a:ext cx="2903538" cy="2286000"/>
            </a:xfrm>
            <a:prstGeom prst="rect">
              <a:avLst/>
            </a:prstGeom>
            <a:noFill/>
            <a:ln w="22225">
              <a:solidFill>
                <a:srgbClr val="FFFFFF"/>
              </a:solidFill>
              <a:miter lim="800000"/>
              <a:headEnd/>
              <a:tailEnd/>
            </a:ln>
          </p:spPr>
        </p:pic>
        <p:pic>
          <p:nvPicPr>
            <p:cNvPr id="9" name="Picture 15" descr="Belvedere Dr Toledo June 2009_Herms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49813" y="1504950"/>
              <a:ext cx="2846387" cy="2300288"/>
            </a:xfrm>
            <a:prstGeom prst="rect">
              <a:avLst/>
            </a:prstGeom>
            <a:noFill/>
            <a:ln w="22225">
              <a:solidFill>
                <a:srgbClr val="FFFFFF"/>
              </a:solidFill>
              <a:miter lim="800000"/>
              <a:headEnd/>
              <a:tailEnd/>
            </a:ln>
          </p:spPr>
        </p:pic>
      </p:grp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590800" y="0"/>
            <a:ext cx="645636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Heavy"/>
                <a:cs typeface="Arial" charset="0"/>
              </a:rPr>
              <a:t>Impact in Urban Areas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Franklin Gothic Heavy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4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2743200" y="1"/>
            <a:ext cx="6393543" cy="990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9pPr>
          </a:lstStyle>
          <a:p>
            <a:pPr indent="234950" algn="r">
              <a:defRPr/>
            </a:pPr>
            <a:endParaRPr lang="en-US" sz="3200" dirty="0" smtClean="0">
              <a:solidFill>
                <a:sysClr val="window" lastClr="FFFFFF"/>
              </a:solidFill>
              <a:latin typeface="Franklin Gothic Heavy"/>
              <a:cs typeface="Arial" charset="0"/>
            </a:endParaRPr>
          </a:p>
          <a:p>
            <a:pPr indent="234950" algn="r">
              <a:defRPr/>
            </a:pPr>
            <a:r>
              <a:rPr lang="en-US" sz="3200" dirty="0" smtClean="0">
                <a:solidFill>
                  <a:sysClr val="window" lastClr="FFFFFF"/>
                </a:solidFill>
                <a:latin typeface="Franklin Gothic Heavy"/>
                <a:cs typeface="Arial" charset="0"/>
              </a:rPr>
              <a:t>   Impact </a:t>
            </a:r>
            <a:r>
              <a:rPr lang="en-US" sz="3200" dirty="0">
                <a:solidFill>
                  <a:sysClr val="window" lastClr="FFFFFF"/>
                </a:solidFill>
                <a:latin typeface="Franklin Gothic Heavy"/>
                <a:cs typeface="Arial" charset="0"/>
              </a:rPr>
              <a:t>in Urban </a:t>
            </a:r>
            <a:r>
              <a:rPr lang="en-US" sz="3200" dirty="0" smtClean="0">
                <a:solidFill>
                  <a:sysClr val="window" lastClr="FFFFFF"/>
                </a:solidFill>
                <a:latin typeface="Franklin Gothic Heavy"/>
                <a:cs typeface="Arial" charset="0"/>
              </a:rPr>
              <a:t>Areas</a:t>
            </a:r>
            <a:endParaRPr lang="en-US" sz="3200" dirty="0" smtClean="0">
              <a:solidFill>
                <a:srgbClr val="58595B"/>
              </a:solidFill>
              <a:latin typeface="Franklin Gothic Heavy"/>
              <a:cs typeface="Arial" charset="0"/>
            </a:endParaRPr>
          </a:p>
          <a:p>
            <a:pPr marL="0" marR="0" lvl="0" indent="23495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Franklin Gothic Heavy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228600" y="1371600"/>
            <a:ext cx="89154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85000" lnSpcReduction="20000"/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</a:rPr>
              <a:t>Tree removals ($</a:t>
            </a:r>
            <a:r>
              <a:rPr lang="en-US" sz="3100" dirty="0" smtClean="0">
                <a:latin typeface="+mj-lt"/>
              </a:rPr>
              <a:t>45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</a:rPr>
              <a:t>0/tree </a:t>
            </a:r>
            <a:r>
              <a:rPr kumimoji="0" lang="en-US" sz="31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</a:rPr>
              <a:t>avg</a:t>
            </a:r>
            <a:r>
              <a:rPr kumimoji="0" lang="en-US" sz="31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</a:rPr>
              <a:t> dbh 12”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</a:rPr>
              <a:t>)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</a:rPr>
              <a:t>Tree replacements ($400/tree)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</a:rPr>
              <a:t>Additional costs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</a:rPr>
              <a:t>Pesticide treatment, wood disposal</a:t>
            </a:r>
            <a:endParaRPr kumimoji="0" lang="en-US" sz="2600" b="0" i="0" u="sng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</a:rPr>
              <a:t>Property value, economy, landscape watering, storm-water runoff 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+mj-lt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5" name="Picture 6" descr="after-eab-larg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0931" y="3581400"/>
            <a:ext cx="4595812" cy="3105150"/>
          </a:xfrm>
          <a:prstGeom prst="rect">
            <a:avLst/>
          </a:prstGeom>
          <a:noFill/>
          <a:ln w="9525">
            <a:solidFill>
              <a:srgbClr val="58595B"/>
            </a:solidFill>
            <a:miter lim="800000"/>
            <a:headEnd/>
            <a:tailEnd/>
          </a:ln>
        </p:spPr>
      </p:pic>
      <p:pic>
        <p:nvPicPr>
          <p:cNvPr id="6" name="Picture 7" descr="before-eab-large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257" y="3578225"/>
            <a:ext cx="4548188" cy="3108325"/>
          </a:xfrm>
          <a:prstGeom prst="rect">
            <a:avLst/>
          </a:prstGeom>
          <a:noFill/>
          <a:ln w="9525">
            <a:solidFill>
              <a:srgbClr val="58595B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6755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3276600" y="1"/>
            <a:ext cx="5867400" cy="990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9pPr>
          </a:lstStyle>
          <a:p>
            <a:pPr indent="234950" algn="r">
              <a:defRPr/>
            </a:pPr>
            <a:endParaRPr lang="en-US" sz="3200" dirty="0" smtClean="0">
              <a:solidFill>
                <a:sysClr val="window" lastClr="FFFFFF"/>
              </a:solidFill>
              <a:latin typeface="Franklin Gothic Heavy"/>
              <a:cs typeface="Arial" charset="0"/>
            </a:endParaRPr>
          </a:p>
          <a:p>
            <a:pPr indent="234950" algn="r">
              <a:defRPr/>
            </a:pPr>
            <a:r>
              <a:rPr lang="en-US" sz="3200" dirty="0" smtClean="0">
                <a:solidFill>
                  <a:sysClr val="window" lastClr="FFFFFF"/>
                </a:solidFill>
                <a:latin typeface="Franklin Gothic Heavy"/>
                <a:cs typeface="Arial" charset="0"/>
              </a:rPr>
              <a:t>Impact </a:t>
            </a:r>
            <a:r>
              <a:rPr lang="en-US" sz="3200" dirty="0">
                <a:solidFill>
                  <a:sysClr val="window" lastClr="FFFFFF"/>
                </a:solidFill>
                <a:latin typeface="Franklin Gothic Heavy"/>
                <a:cs typeface="Arial" charset="0"/>
              </a:rPr>
              <a:t>in Urban Areas</a:t>
            </a:r>
            <a:endParaRPr lang="en-US" sz="3200" dirty="0">
              <a:solidFill>
                <a:srgbClr val="58595B"/>
              </a:solidFill>
              <a:latin typeface="Franklin Gothic Heavy"/>
              <a:cs typeface="Arial" charset="0"/>
            </a:endParaRPr>
          </a:p>
          <a:p>
            <a:pPr marL="0" marR="0" lvl="0" indent="23495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Franklin Gothic Heavy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tx1"/>
                </a:solidFill>
              </a:rPr>
              <a:t>Economic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Property values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Business activity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Quarantine impacts</a:t>
            </a:r>
          </a:p>
          <a:p>
            <a:pPr marL="0" indent="0">
              <a:buNone/>
            </a:pPr>
            <a:endParaRPr lang="en-US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chemeClr val="tx1"/>
                </a:solidFill>
              </a:rPr>
              <a:t>Social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Quality of life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Neighborhood character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Aesthetics and shade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chemeClr val="tx1"/>
                </a:solidFill>
              </a:rPr>
              <a:t>Environmental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Energy savings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Storm water interception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Air pollutant removal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Waste disposal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pPr lvl="1"/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590585" y="1219200"/>
            <a:ext cx="4096215" cy="2718276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590221" y="3975900"/>
            <a:ext cx="4096579" cy="27534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10678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3523694"/>
            <a:ext cx="8229600" cy="318190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r>
              <a:rPr lang="en-US" sz="2200" dirty="0" smtClean="0"/>
              <a:t>10% of Greeley’s public trees (parks) are ash 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 smtClean="0"/>
              <a:t>30% of right-of-way trees are ash</a:t>
            </a:r>
          </a:p>
          <a:p>
            <a:pPr marL="0" indent="0">
              <a:buNone/>
            </a:pPr>
            <a:endParaRPr lang="en-US" sz="2200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3258739"/>
              </p:ext>
            </p:extLst>
          </p:nvPr>
        </p:nvGraphicFramePr>
        <p:xfrm>
          <a:off x="1143000" y="1219200"/>
          <a:ext cx="6934200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Oval 1"/>
          <p:cNvSpPr/>
          <p:nvPr/>
        </p:nvSpPr>
        <p:spPr>
          <a:xfrm>
            <a:off x="7467600" y="1600200"/>
            <a:ext cx="304800" cy="2971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514599" y="0"/>
            <a:ext cx="6687457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Heavy"/>
                <a:cs typeface="Arial" charset="0"/>
              </a:rPr>
              <a:t>How Many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Heavy"/>
                <a:cs typeface="Arial" charset="0"/>
              </a:rPr>
              <a:t> Ash Do We Have?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Franklin Gothic Heavy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146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058" y="1219200"/>
            <a:ext cx="3462199" cy="313274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 bwMode="auto">
          <a:xfrm>
            <a:off x="3200400" y="1"/>
            <a:ext cx="5943600" cy="990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9pPr>
          </a:lstStyle>
          <a:p>
            <a:pPr marL="0" marR="0" lvl="0" indent="23495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Heavy"/>
              </a:rPr>
              <a:t>Public Ash Trees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727" y="4056743"/>
            <a:ext cx="3462199" cy="2362200"/>
          </a:xfrm>
          <a:prstGeom prst="rect">
            <a:avLst/>
          </a:prstGeom>
          <a:noFill/>
          <a:ln w="12700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4800" y="1371599"/>
            <a:ext cx="4068358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Highland Hills Golf Course:</a:t>
            </a:r>
          </a:p>
          <a:p>
            <a:endParaRPr lang="en-US" dirty="0"/>
          </a:p>
          <a:p>
            <a:r>
              <a:rPr lang="en-US" dirty="0" smtClean="0"/>
              <a:t>       -Already losing 20-30 large trees/year</a:t>
            </a:r>
          </a:p>
          <a:p>
            <a:endParaRPr lang="en-US" dirty="0"/>
          </a:p>
          <a:p>
            <a:endParaRPr lang="en-US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Linn Grove Cemetery:</a:t>
            </a:r>
          </a:p>
          <a:p>
            <a:endParaRPr lang="en-US" dirty="0" smtClean="0"/>
          </a:p>
          <a:p>
            <a:r>
              <a:rPr lang="en-US" dirty="0" smtClean="0"/>
              <a:t>       -Solid line of ash along 18</a:t>
            </a:r>
            <a:r>
              <a:rPr lang="en-US" baseline="30000" dirty="0" smtClean="0"/>
              <a:t>th</a:t>
            </a:r>
            <a:r>
              <a:rPr lang="en-US" dirty="0" smtClean="0"/>
              <a:t> Street</a:t>
            </a:r>
          </a:p>
          <a:p>
            <a:endParaRPr lang="en-US" dirty="0" smtClean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Lincoln Park:</a:t>
            </a:r>
          </a:p>
          <a:p>
            <a:endParaRPr lang="en-US" b="1" dirty="0"/>
          </a:p>
          <a:p>
            <a:r>
              <a:rPr lang="en-US" dirty="0" smtClean="0"/>
              <a:t>       - Arts Picnic</a:t>
            </a:r>
          </a:p>
          <a:p>
            <a:r>
              <a:rPr lang="en-US" dirty="0" smtClean="0"/>
              <a:t>      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  <a:r>
              <a:rPr lang="en-US" dirty="0" smtClean="0"/>
              <a:t>      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05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3810000" y="1"/>
            <a:ext cx="5334000" cy="990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9pPr>
          </a:lstStyle>
          <a:p>
            <a:pPr marL="0" marR="0" lvl="0" indent="23495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Heavy"/>
              </a:rPr>
              <a:t>Public Ash Trees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" y="540981"/>
            <a:ext cx="2619756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	</a:t>
            </a:r>
          </a:p>
          <a:p>
            <a:endParaRPr lang="en-US" b="1" dirty="0" smtClean="0"/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Island Grove:</a:t>
            </a:r>
          </a:p>
          <a:p>
            <a:r>
              <a:rPr lang="en-US" dirty="0" smtClean="0"/>
              <a:t>    -Stampede</a:t>
            </a:r>
          </a:p>
          <a:p>
            <a:r>
              <a:rPr lang="en-US" dirty="0" smtClean="0"/>
              <a:t>    -County Fair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 smtClean="0"/>
              <a:t>Glenmere</a:t>
            </a:r>
            <a:endParaRPr lang="en-US" b="1" dirty="0" smtClean="0"/>
          </a:p>
          <a:p>
            <a:r>
              <a:rPr lang="en-US" b="1" dirty="0" smtClean="0"/>
              <a:t>    </a:t>
            </a:r>
            <a:r>
              <a:rPr lang="en-US" dirty="0" smtClean="0"/>
              <a:t>- Premier park</a:t>
            </a:r>
            <a:endParaRPr lang="en-US" dirty="0"/>
          </a:p>
          <a:p>
            <a:r>
              <a:rPr lang="en-US" b="1" dirty="0" smtClean="0"/>
              <a:t>    </a:t>
            </a:r>
            <a:r>
              <a:rPr lang="en-US" dirty="0" smtClean="0"/>
              <a:t>- 1 in 9 trees are ash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Promontory</a:t>
            </a:r>
          </a:p>
          <a:p>
            <a:r>
              <a:rPr lang="en-US" b="1" dirty="0"/>
              <a:t> </a:t>
            </a:r>
            <a:r>
              <a:rPr lang="en-US" b="1" dirty="0" smtClean="0"/>
              <a:t>   </a:t>
            </a:r>
            <a:r>
              <a:rPr lang="en-US" dirty="0" smtClean="0"/>
              <a:t>-Highest proportion ash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50" y="1066801"/>
            <a:ext cx="3206750" cy="3749675"/>
          </a:xfrm>
          <a:prstGeom prst="rect">
            <a:avLst/>
          </a:prstGeom>
          <a:noFill/>
          <a:ln w="12700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932931"/>
            <a:ext cx="3648075" cy="2818728"/>
          </a:xfrm>
          <a:prstGeom prst="rect">
            <a:avLst/>
          </a:prstGeom>
          <a:noFill/>
          <a:ln w="12700" cmpd="sng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50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3276600" y="1"/>
            <a:ext cx="5867400" cy="990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9pPr>
          </a:lstStyle>
          <a:p>
            <a:pPr marL="0" marR="0" lvl="0" indent="23495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Heavy"/>
              </a:rPr>
              <a:t>Public Ash Trees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" y="1371599"/>
            <a:ext cx="3324693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	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Reservoir Rd. Bike Trail</a:t>
            </a:r>
          </a:p>
          <a:p>
            <a:r>
              <a:rPr lang="en-US" dirty="0" smtClean="0"/>
              <a:t>    - 85% ash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Sunrise Park</a:t>
            </a:r>
          </a:p>
          <a:p>
            <a:r>
              <a:rPr lang="en-US" b="1" dirty="0" smtClean="0"/>
              <a:t>    </a:t>
            </a:r>
            <a:r>
              <a:rPr lang="en-US" dirty="0" smtClean="0"/>
              <a:t>- 53% ash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 smtClean="0"/>
              <a:t>Monfort</a:t>
            </a:r>
            <a:r>
              <a:rPr lang="en-US" b="1" dirty="0" smtClean="0"/>
              <a:t> Park</a:t>
            </a:r>
            <a:endParaRPr lang="en-US" b="1" dirty="0"/>
          </a:p>
          <a:p>
            <a:r>
              <a:rPr lang="en-US" b="1" dirty="0"/>
              <a:t>    </a:t>
            </a:r>
            <a:r>
              <a:rPr lang="en-US" dirty="0"/>
              <a:t>- </a:t>
            </a:r>
            <a:r>
              <a:rPr lang="en-US" dirty="0" smtClean="0"/>
              <a:t>Large # of ash in a newer park</a:t>
            </a:r>
            <a:endParaRPr lang="en-US" dirty="0"/>
          </a:p>
          <a:p>
            <a:endParaRPr lang="en-US" dirty="0"/>
          </a:p>
          <a:p>
            <a:endParaRPr lang="en-US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605" y="1114663"/>
            <a:ext cx="3618395" cy="284184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810000"/>
            <a:ext cx="2952750" cy="283107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0043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41186"/>
            <a:ext cx="8229600" cy="459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537" y="3276600"/>
            <a:ext cx="4859337" cy="285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5334000" y="32657"/>
            <a:ext cx="3810000" cy="957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Heavy"/>
                <a:cs typeface="Arial" charset="0"/>
              </a:rPr>
              <a:t>Emerald Ash Borer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Franklin Gothic Heavy"/>
              <a:cs typeface="Arial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023" y="3276599"/>
            <a:ext cx="4859337" cy="285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844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295400"/>
            <a:ext cx="4610936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810000"/>
            <a:ext cx="3305969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3400" y="1676400"/>
            <a:ext cx="3048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Street Tree Population</a:t>
            </a:r>
            <a:endParaRPr lang="en-US" b="1" dirty="0"/>
          </a:p>
          <a:p>
            <a:r>
              <a:rPr lang="en-US" dirty="0"/>
              <a:t>    </a:t>
            </a:r>
            <a:r>
              <a:rPr lang="en-US" dirty="0" smtClean="0"/>
              <a:t>- 30% ash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410200" y="5355770"/>
            <a:ext cx="2971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Entire Tree Population?</a:t>
            </a:r>
            <a:endParaRPr lang="en-US" b="1" dirty="0"/>
          </a:p>
          <a:p>
            <a:r>
              <a:rPr lang="en-US" b="1" dirty="0"/>
              <a:t>    </a:t>
            </a:r>
            <a:r>
              <a:rPr lang="en-US" dirty="0"/>
              <a:t>- </a:t>
            </a:r>
            <a:r>
              <a:rPr lang="en-US" dirty="0" smtClean="0"/>
              <a:t>Likely 15% ash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276600" y="1"/>
            <a:ext cx="5867400" cy="990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9pPr>
          </a:lstStyle>
          <a:p>
            <a:pPr marL="0" marR="0" lvl="0" indent="23495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Heavy"/>
              </a:rPr>
              <a:t>Private Ash Trees</a:t>
            </a:r>
          </a:p>
        </p:txBody>
      </p:sp>
    </p:spTree>
    <p:extLst>
      <p:ext uri="{BB962C8B-B14F-4D97-AF65-F5344CB8AC3E}">
        <p14:creationId xmlns:p14="http://schemas.microsoft.com/office/powerpoint/2010/main" val="360274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2865558" y="0"/>
            <a:ext cx="6278442" cy="102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 defTabSz="457200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9pPr>
          </a:lstStyle>
          <a:p>
            <a:pPr>
              <a:defRPr/>
            </a:pPr>
            <a:r>
              <a:rPr lang="en-US" dirty="0" smtClean="0">
                <a:solidFill>
                  <a:sysClr val="window" lastClr="FFFFFF"/>
                </a:solidFill>
                <a:latin typeface="Franklin Gothic Heavy"/>
              </a:rPr>
              <a:t>EAB Management Plan</a:t>
            </a: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474967737"/>
              </p:ext>
            </p:extLst>
          </p:nvPr>
        </p:nvGraphicFramePr>
        <p:xfrm>
          <a:off x="414337" y="1219200"/>
          <a:ext cx="8315325" cy="396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950" y="4730901"/>
            <a:ext cx="2927050" cy="2112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495800"/>
            <a:ext cx="2608144" cy="1784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826" y="4909220"/>
            <a:ext cx="1455860" cy="192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4572000"/>
            <a:ext cx="2789359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331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2743200" y="0"/>
            <a:ext cx="6400800" cy="102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 defTabSz="457200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Heavy"/>
              </a:rPr>
              <a:t>Education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138113" y="1295400"/>
            <a:ext cx="886777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70000" lnSpcReduction="20000"/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solidFill>
                  <a:schemeClr val="tx1"/>
                </a:solidFill>
              </a:rPr>
              <a:t>Forecast Budget Impacts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2400" dirty="0">
              <a:solidFill>
                <a:schemeClr val="tx1"/>
              </a:solidFill>
              <a:latin typeface="+mj-lt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Outreach to:  Administration, Council, Evans, </a:t>
            </a:r>
            <a:r>
              <a:rPr lang="en-US" sz="2400" dirty="0" smtClean="0">
                <a:solidFill>
                  <a:schemeClr val="tx1"/>
                </a:solidFill>
                <a:latin typeface="+mj-lt"/>
              </a:rPr>
              <a:t>UNC, AIMS, District 6, HOA’s, Citizens, Media, etc.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400" dirty="0" smtClean="0">
                <a:solidFill>
                  <a:schemeClr val="tx1"/>
                </a:solidFill>
                <a:latin typeface="+mj-lt"/>
              </a:rPr>
              <a:t>Messaging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2400" dirty="0" smtClean="0">
              <a:solidFill>
                <a:schemeClr val="tx1"/>
              </a:solidFill>
              <a:latin typeface="+mj-lt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Disposal/Quarantine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5596">
                  <a:lumMod val="50000"/>
                </a:srgbClr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4" name="Picture 5" descr="20091104_cutting-ash-trees_3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3730693"/>
            <a:ext cx="3962174" cy="303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3804e9f74f8f9c574c368df0e0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8113" y="3784173"/>
            <a:ext cx="4572000" cy="2961542"/>
          </a:xfrm>
          <a:prstGeom prst="rect">
            <a:avLst/>
          </a:prstGeom>
          <a:noFill/>
          <a:ln w="9525">
            <a:solidFill>
              <a:srgbClr val="58595B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090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3657600" y="3629"/>
            <a:ext cx="5486400" cy="986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 defTabSz="457200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Heavy"/>
              </a:rPr>
              <a:t>Action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75" y="1766262"/>
            <a:ext cx="8001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Sampling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Inventory/Classification</a:t>
            </a:r>
          </a:p>
          <a:p>
            <a:endParaRPr lang="en-US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Collaborate:  Evans, UNC, AIMS, DIST 6, HOA’s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Messaging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Disposal</a:t>
            </a:r>
          </a:p>
          <a:p>
            <a:pPr lvl="1"/>
            <a:r>
              <a:rPr lang="en-US" sz="2400" dirty="0" smtClean="0"/>
              <a:t>	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79" b="2125"/>
          <a:stretch/>
        </p:blipFill>
        <p:spPr bwMode="auto">
          <a:xfrm>
            <a:off x="6324603" y="1447800"/>
            <a:ext cx="2819397" cy="1618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689" y="3505200"/>
            <a:ext cx="1644171" cy="2598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338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089" y="1119943"/>
            <a:ext cx="3489540" cy="21566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646" y="4633813"/>
            <a:ext cx="3488537" cy="22241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667000"/>
            <a:ext cx="3488537" cy="2145771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505200" y="-58057"/>
            <a:ext cx="5638800" cy="1048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Heavy"/>
                <a:cs typeface="Arial" charset="0"/>
              </a:rPr>
              <a:t>  Planting    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Franklin Gothic Heavy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286" y="1524000"/>
            <a:ext cx="4741063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Budget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Diversity</a:t>
            </a:r>
          </a:p>
          <a:p>
            <a:endParaRPr lang="en-US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Numbers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Education/How To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Logistics</a:t>
            </a:r>
          </a:p>
          <a:p>
            <a:r>
              <a:rPr lang="en-US" sz="2800" dirty="0"/>
              <a:t>	</a:t>
            </a:r>
            <a:endParaRPr lang="en-US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7858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23900" y="2271731"/>
            <a:ext cx="7620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Contact Greeley Forestry</a:t>
            </a:r>
          </a:p>
          <a:p>
            <a:pPr algn="ctr"/>
            <a: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Any Questions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71600" y="4184073"/>
            <a:ext cx="6629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Office Number   (970) 339-2405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www.greeleyforestry.org</a:t>
            </a:r>
          </a:p>
          <a:p>
            <a:pPr algn="ctr"/>
            <a:endParaRPr lang="en-US" dirty="0" smtClean="0">
              <a:solidFill>
                <a:schemeClr val="bg1"/>
              </a:solidFill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endParaRPr lang="en-US" dirty="0" smtClean="0">
              <a:solidFill>
                <a:schemeClr val="bg1"/>
              </a:solidFill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emeraldashborer.info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e</a:t>
            </a:r>
            <a:r>
              <a:rPr lang="en-US" dirty="0" smtClean="0">
                <a:solidFill>
                  <a:schemeClr val="bg1"/>
                </a:solidFill>
              </a:rPr>
              <a:t>abcolorado.com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45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5445125" y="0"/>
            <a:ext cx="3756932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Heavy"/>
                <a:cs typeface="Arial" charset="0"/>
              </a:rPr>
              <a:t>Dutch Elm Disease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Franklin Gothic Heavy"/>
              <a:cs typeface="Arial" charset="0"/>
            </a:endParaRPr>
          </a:p>
        </p:txBody>
      </p:sp>
      <p:sp>
        <p:nvSpPr>
          <p:cNvPr id="4" name="Content Placeholder 5"/>
          <p:cNvSpPr txBox="1">
            <a:spLocks/>
          </p:cNvSpPr>
          <p:nvPr/>
        </p:nvSpPr>
        <p:spPr bwMode="auto">
          <a:xfrm>
            <a:off x="609600" y="15240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Arial" pitchFamily="34" charset="0"/>
              </a:rPr>
              <a:t>Dutch Elm Disease (American elms)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Arial" pitchFamily="34" charset="0"/>
              </a:rPr>
              <a:t>50,000 American elms across Colorado prior to introduction 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Arial" pitchFamily="34" charset="0"/>
              </a:rPr>
              <a:t>30,000 (60 percent) American elms removed between 1973 - 2012 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Arial" pitchFamily="34" charset="0"/>
              </a:rPr>
              <a:t>Management = prompt tree removal and proper wood disposal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58595B">
                  <a:lumMod val="65000"/>
                  <a:lumOff val="35000"/>
                </a:srgbClr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5" name="Picture 8" descr="CSU79OvalRemov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3124200"/>
            <a:ext cx="3168650" cy="347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1DEDSkunkCr_8-24-0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3124200"/>
            <a:ext cx="4835525" cy="347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9605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42999"/>
            <a:ext cx="6477000" cy="5722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733799" y="0"/>
            <a:ext cx="5468257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Heavy"/>
                <a:cs typeface="Arial" charset="0"/>
              </a:rPr>
              <a:t>North American Tree Totals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Franklin Gothic Heavy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558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5006975" y="0"/>
            <a:ext cx="4114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 defTabSz="457200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Heavy"/>
              </a:rPr>
              <a:t>  Challenges to Staff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85725" y="1143000"/>
            <a:ext cx="89725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solidFill>
                  <a:schemeClr val="tx1"/>
                </a:solidFill>
                <a:latin typeface="+mj-lt"/>
              </a:rPr>
              <a:t>Private Trees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Managing code enforcement volume, contractor licensing, outreach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Public Tree Care Operations 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Number of removals and increased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 plantings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may limit ability for pruning and other duties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Weighing </a:t>
            </a:r>
            <a:r>
              <a:rPr lang="en-US" sz="2400" noProof="0" dirty="0" smtClean="0">
                <a:solidFill>
                  <a:schemeClr val="tx1"/>
                </a:solidFill>
                <a:latin typeface="+mj-lt"/>
              </a:rPr>
              <a:t>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reatment versus Removals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5596">
                  <a:lumMod val="50000"/>
                </a:srgbClr>
              </a:solidFill>
              <a:effectLst/>
              <a:uLnTx/>
              <a:uFillTx/>
              <a:latin typeface="+mj-lt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5596">
                  <a:lumMod val="50000"/>
                </a:srgbClr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4" name="Picture 4" descr="After Photo 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05300" y="3878263"/>
            <a:ext cx="4816475" cy="2965450"/>
          </a:xfrm>
          <a:prstGeom prst="rect">
            <a:avLst/>
          </a:prstGeom>
          <a:noFill/>
          <a:ln w="9525">
            <a:solidFill>
              <a:srgbClr val="58595B"/>
            </a:solidFill>
            <a:miter lim="800000"/>
            <a:headEnd/>
            <a:tailEnd/>
          </a:ln>
        </p:spPr>
      </p:pic>
      <p:pic>
        <p:nvPicPr>
          <p:cNvPr id="5" name="Picture 5" descr="Before Photo 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878263"/>
            <a:ext cx="4305300" cy="2979737"/>
          </a:xfrm>
          <a:prstGeom prst="rect">
            <a:avLst/>
          </a:prstGeom>
          <a:noFill/>
          <a:ln w="9525">
            <a:solidFill>
              <a:srgbClr val="58595B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576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5105399" y="-76200"/>
            <a:ext cx="403304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Heavy"/>
                <a:cs typeface="Arial" charset="0"/>
              </a:rPr>
              <a:t>Pest Origins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Franklin Gothic Heavy"/>
              <a:cs typeface="Arial" charset="0"/>
            </a:endParaRPr>
          </a:p>
        </p:txBody>
      </p:sp>
      <p:pic>
        <p:nvPicPr>
          <p:cNvPr id="5" name="Picture 4" descr="P103084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4183063"/>
            <a:ext cx="5286375" cy="25193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5791200" y="4419600"/>
            <a:ext cx="2895600" cy="1704975"/>
          </a:xfrm>
        </p:spPr>
      </p:pic>
      <p:sp>
        <p:nvSpPr>
          <p:cNvPr id="7" name="Content Placeholder 7"/>
          <p:cNvSpPr txBox="1">
            <a:spLocks/>
          </p:cNvSpPr>
          <p:nvPr/>
        </p:nvSpPr>
        <p:spPr bwMode="auto">
          <a:xfrm>
            <a:off x="457200" y="1371600"/>
            <a:ext cx="8229600" cy="2491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1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 smtClean="0">
                <a:latin typeface="+mj-lt"/>
              </a:rPr>
              <a:t>EAB first identified in Michigan in 2002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</a:rPr>
              <a:t> </a:t>
            </a:r>
          </a:p>
          <a:p>
            <a:pPr marL="342900" marR="0" lvl="1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 smtClean="0">
                <a:latin typeface="+mj-lt"/>
              </a:rPr>
              <a:t>Introduced from east Asia</a:t>
            </a:r>
          </a:p>
          <a:p>
            <a:pPr marL="400050" lvl="2" indent="0" eaLnBrk="1" hangingPunct="1">
              <a:buNone/>
              <a:defRPr/>
            </a:pPr>
            <a:r>
              <a:rPr lang="en-US" sz="2800" dirty="0" smtClean="0">
                <a:latin typeface="+mj-lt"/>
              </a:rPr>
              <a:t>- Probably infested shipping or packing material  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</a:endParaRPr>
          </a:p>
          <a:p>
            <a:pPr marL="342900" marR="0" lvl="1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 smtClean="0">
                <a:latin typeface="+mj-lt"/>
              </a:rPr>
              <a:t>Initial introductions likely in the 1990’s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1338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352799" y="0"/>
            <a:ext cx="5849257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9pPr>
          </a:lstStyle>
          <a:p>
            <a:pPr eaLnBrk="1" hangingPunct="1">
              <a:defRPr/>
            </a:pPr>
            <a:r>
              <a:rPr lang="en-US" dirty="0" smtClean="0">
                <a:solidFill>
                  <a:sysClr val="window" lastClr="FFFFFF"/>
                </a:solidFill>
                <a:latin typeface="Franklin Gothic Heavy"/>
                <a:cs typeface="Arial" charset="0"/>
              </a:rPr>
              <a:t>What does it do?</a:t>
            </a:r>
            <a:endParaRPr lang="en-US" dirty="0" smtClean="0">
              <a:solidFill>
                <a:srgbClr val="58595B"/>
              </a:solidFill>
              <a:latin typeface="Franklin Gothic Heavy"/>
              <a:cs typeface="Arial" charset="0"/>
            </a:endParaRPr>
          </a:p>
        </p:txBody>
      </p:sp>
      <p:sp>
        <p:nvSpPr>
          <p:cNvPr id="4" name="Content Placeholder 5"/>
          <p:cNvSpPr txBox="1">
            <a:spLocks/>
          </p:cNvSpPr>
          <p:nvPr/>
        </p:nvSpPr>
        <p:spPr bwMode="auto">
          <a:xfrm>
            <a:off x="609600" y="15240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sz="2400" dirty="0" smtClean="0">
              <a:solidFill>
                <a:srgbClr val="005596">
                  <a:lumMod val="50000"/>
                </a:srgbClr>
              </a:solidFill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02794"/>
            <a:ext cx="3657600" cy="545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230042"/>
            <a:ext cx="3505200" cy="5432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890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6"/>
          <p:cNvSpPr txBox="1">
            <a:spLocks/>
          </p:cNvSpPr>
          <p:nvPr/>
        </p:nvSpPr>
        <p:spPr bwMode="auto">
          <a:xfrm>
            <a:off x="3514724" y="0"/>
            <a:ext cx="5640161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3200" dirty="0" smtClean="0">
              <a:solidFill>
                <a:sysClr val="window" lastClr="FFFFFF"/>
              </a:solidFill>
              <a:latin typeface="Franklin Gothic Heavy"/>
              <a:cs typeface="Arial" charset="0"/>
            </a:endParaRPr>
          </a:p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ysClr val="window" lastClr="FFFFFF"/>
                </a:solidFill>
                <a:latin typeface="Franklin Gothic Heavy"/>
                <a:cs typeface="Arial" charset="0"/>
              </a:rPr>
              <a:t>How did it get </a:t>
            </a:r>
            <a:r>
              <a:rPr lang="en-US" sz="3200" dirty="0">
                <a:solidFill>
                  <a:sysClr val="window" lastClr="FFFFFF"/>
                </a:solidFill>
                <a:latin typeface="Franklin Gothic Heavy"/>
                <a:cs typeface="Arial" charset="0"/>
              </a:rPr>
              <a:t>h</a:t>
            </a:r>
            <a:r>
              <a:rPr lang="en-US" sz="3200" dirty="0" smtClean="0">
                <a:solidFill>
                  <a:sysClr val="window" lastClr="FFFFFF"/>
                </a:solidFill>
                <a:latin typeface="Franklin Gothic Heavy"/>
                <a:cs typeface="Arial" charset="0"/>
              </a:rPr>
              <a:t>ere?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Heavy"/>
                <a:cs typeface="Arial" charset="0"/>
              </a:rPr>
              <a:t/>
            </a:r>
            <a:b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Heavy"/>
                <a:cs typeface="Arial" charset="0"/>
              </a:rPr>
            </a:b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Franklin Gothic Heavy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7300"/>
            <a:ext cx="7029450" cy="486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35324">
            <a:off x="6186520" y="2301527"/>
            <a:ext cx="2828925" cy="812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316" y="4648200"/>
            <a:ext cx="24765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830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 bwMode="auto">
          <a:xfrm>
            <a:off x="2667000" y="0"/>
            <a:ext cx="6477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 defTabSz="457200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anklin Gothic Heavy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Heavy"/>
              </a:rPr>
              <a:t>Do I have an Ash Tree?</a:t>
            </a:r>
          </a:p>
        </p:txBody>
      </p:sp>
      <p:pic>
        <p:nvPicPr>
          <p:cNvPr id="3" name="Picture 2" descr="H:\Presentations\Presentation Pics\web_AshKeyID_F-penn_gree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9550" y="3887333"/>
            <a:ext cx="87249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H:\Presentations\Presentation Pics\Ash Bar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1836" y="1524000"/>
            <a:ext cx="3259619" cy="211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http://2.bp.blogspot.com/_W1-_JSgHGQ0/TLbt_-DKgbI/AAAAAAAAAA0/lptl-xoEH-M/s320/IMG_0979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26743" y="1524000"/>
            <a:ext cx="2825003" cy="211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1772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1176</TotalTime>
  <Words>507</Words>
  <Application>Microsoft Office PowerPoint</Application>
  <PresentationFormat>On-screen Show (4:3)</PresentationFormat>
  <Paragraphs>197</Paragraphs>
  <Slides>25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Office Theme</vt:lpstr>
      <vt:lpstr>2_Office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City of Greeley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Hurley</dc:creator>
  <cp:lastModifiedBy>client.services</cp:lastModifiedBy>
  <cp:revision>77</cp:revision>
  <cp:lastPrinted>2014-02-26T17:17:55Z</cp:lastPrinted>
  <dcterms:created xsi:type="dcterms:W3CDTF">2014-02-19T13:27:27Z</dcterms:created>
  <dcterms:modified xsi:type="dcterms:W3CDTF">2017-01-12T16:26:34Z</dcterms:modified>
</cp:coreProperties>
</file>